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8" r:id="rId7"/>
    <p:sldId id="347" r:id="rId8"/>
    <p:sldId id="263" r:id="rId9"/>
    <p:sldId id="381" r:id="rId10"/>
    <p:sldId id="348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80" r:id="rId21"/>
    <p:sldId id="362" r:id="rId22"/>
    <p:sldId id="369" r:id="rId23"/>
    <p:sldId id="365" r:id="rId24"/>
    <p:sldId id="303" r:id="rId25"/>
    <p:sldId id="269" r:id="rId26"/>
    <p:sldId id="364" r:id="rId27"/>
    <p:sldId id="289" r:id="rId28"/>
    <p:sldId id="302" r:id="rId29"/>
  </p:sldIdLst>
  <p:sldSz cx="9144000" cy="6858000" type="screen4x3"/>
  <p:notesSz cx="7099300" cy="10234613"/>
  <p:custDataLst>
    <p:tags r:id="rId3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8"/>
    <a:srgbClr val="EB85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85082-E91B-4E77-A7E8-76140A4603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0F6172-86D3-4D0B-8102-ECB705A1B313}">
      <dgm:prSet phldrT="[Text]"/>
      <dgm:spPr>
        <a:solidFill>
          <a:srgbClr val="BAC6D1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dirty="0" smtClean="0"/>
            <a:t>Aufruf des BayernAtlas - Grundsteuer</a:t>
          </a:r>
          <a:endParaRPr lang="de-DE" dirty="0"/>
        </a:p>
      </dgm:t>
    </dgm:pt>
    <dgm:pt modelId="{EFD50E0D-1A8E-4034-AF65-0E548734610C}" type="parTrans" cxnId="{0A30478E-E658-47F6-AEF0-3154E0A6BAE0}">
      <dgm:prSet/>
      <dgm:spPr/>
      <dgm:t>
        <a:bodyPr/>
        <a:lstStyle/>
        <a:p>
          <a:endParaRPr lang="de-DE"/>
        </a:p>
      </dgm:t>
    </dgm:pt>
    <dgm:pt modelId="{1105277B-6844-40B7-B6BB-E914C4175998}" type="sibTrans" cxnId="{0A30478E-E658-47F6-AEF0-3154E0A6BAE0}">
      <dgm:prSet/>
      <dgm:spPr/>
      <dgm:t>
        <a:bodyPr/>
        <a:lstStyle/>
        <a:p>
          <a:endParaRPr lang="de-DE"/>
        </a:p>
      </dgm:t>
    </dgm:pt>
    <dgm:pt modelId="{092D0D0F-4E85-421C-BE55-D01815B0B62E}">
      <dgm:prSet phldrT="[Text]"/>
      <dgm:spPr>
        <a:solidFill>
          <a:srgbClr val="BAC6D1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dirty="0" smtClean="0"/>
            <a:t>Suche des Flurstücks</a:t>
          </a:r>
          <a:endParaRPr lang="de-DE" dirty="0"/>
        </a:p>
      </dgm:t>
    </dgm:pt>
    <dgm:pt modelId="{B1B1044E-61FF-4F9B-B10B-B37D2B657430}" type="parTrans" cxnId="{F531D364-5832-46F2-B8AF-1F3E54142642}">
      <dgm:prSet/>
      <dgm:spPr/>
      <dgm:t>
        <a:bodyPr/>
        <a:lstStyle/>
        <a:p>
          <a:endParaRPr lang="de-DE"/>
        </a:p>
      </dgm:t>
    </dgm:pt>
    <dgm:pt modelId="{B1CAB961-1C45-40F8-BE09-1159E4323A49}" type="sibTrans" cxnId="{F531D364-5832-46F2-B8AF-1F3E54142642}">
      <dgm:prSet/>
      <dgm:spPr/>
      <dgm:t>
        <a:bodyPr/>
        <a:lstStyle/>
        <a:p>
          <a:endParaRPr lang="de-DE"/>
        </a:p>
      </dgm:t>
    </dgm:pt>
    <dgm:pt modelId="{4149899C-AB20-4A53-A7AA-F9862173D7EA}">
      <dgm:prSet phldrT="[Text]"/>
      <dgm:spPr>
        <a:solidFill>
          <a:srgbClr val="BAC6D1"/>
        </a:solidFill>
      </dgm:spPr>
      <dgm:t>
        <a:bodyPr/>
        <a:lstStyle/>
        <a:p>
          <a:r>
            <a:rPr lang="de-DE" dirty="0" smtClean="0"/>
            <a:t>Darstellung des Flurstücks</a:t>
          </a:r>
          <a:endParaRPr lang="de-DE" dirty="0"/>
        </a:p>
      </dgm:t>
    </dgm:pt>
    <dgm:pt modelId="{27E73466-3FAC-4C70-B865-AB346FBB2FC9}" type="parTrans" cxnId="{4D02B1BF-BC45-4E50-8F5F-D3FEB98E22C4}">
      <dgm:prSet/>
      <dgm:spPr/>
      <dgm:t>
        <a:bodyPr/>
        <a:lstStyle/>
        <a:p>
          <a:endParaRPr lang="de-DE"/>
        </a:p>
      </dgm:t>
    </dgm:pt>
    <dgm:pt modelId="{62BAE58B-B5F3-4C97-B6F1-D843C6BD0B45}" type="sibTrans" cxnId="{4D02B1BF-BC45-4E50-8F5F-D3FEB98E22C4}">
      <dgm:prSet/>
      <dgm:spPr/>
      <dgm:t>
        <a:bodyPr/>
        <a:lstStyle/>
        <a:p>
          <a:endParaRPr lang="de-DE"/>
        </a:p>
      </dgm:t>
    </dgm:pt>
    <dgm:pt modelId="{AAA3F527-DE4E-4959-9AE5-6A6E42FE95A9}">
      <dgm:prSet phldrT="[Text]"/>
      <dgm:spPr>
        <a:solidFill>
          <a:srgbClr val="BAC6D1"/>
        </a:solidFill>
      </dgm:spPr>
      <dgm:t>
        <a:bodyPr/>
        <a:lstStyle/>
        <a:p>
          <a:r>
            <a:rPr lang="de-DE" dirty="0" smtClean="0"/>
            <a:t>Darstellung der Flurstücksachdaten</a:t>
          </a:r>
          <a:endParaRPr lang="de-DE" dirty="0"/>
        </a:p>
      </dgm:t>
    </dgm:pt>
    <dgm:pt modelId="{F1EF02F3-B26E-4495-A069-ABD0AB74EECC}" type="parTrans" cxnId="{93CB5E9D-CAC0-4906-A8B8-ACEB1AA7AD63}">
      <dgm:prSet/>
      <dgm:spPr/>
      <dgm:t>
        <a:bodyPr/>
        <a:lstStyle/>
        <a:p>
          <a:endParaRPr lang="de-DE"/>
        </a:p>
      </dgm:t>
    </dgm:pt>
    <dgm:pt modelId="{68137F38-7FD4-4035-A971-C4D5642D0365}" type="sibTrans" cxnId="{93CB5E9D-CAC0-4906-A8B8-ACEB1AA7AD63}">
      <dgm:prSet/>
      <dgm:spPr/>
      <dgm:t>
        <a:bodyPr/>
        <a:lstStyle/>
        <a:p>
          <a:endParaRPr lang="de-DE"/>
        </a:p>
      </dgm:t>
    </dgm:pt>
    <dgm:pt modelId="{88D1B10E-713F-42BD-9BEB-B6FF7E3F687F}" type="pres">
      <dgm:prSet presAssocID="{4C085082-E91B-4E77-A7E8-76140A460372}" presName="Name0" presStyleCnt="0">
        <dgm:presLayoutVars>
          <dgm:dir/>
          <dgm:animLvl val="lvl"/>
          <dgm:resizeHandles val="exact"/>
        </dgm:presLayoutVars>
      </dgm:prSet>
      <dgm:spPr/>
    </dgm:pt>
    <dgm:pt modelId="{75B29A4E-9DA3-40F2-99F4-5D048612AC5C}" type="pres">
      <dgm:prSet presAssocID="{160F6172-86D3-4D0B-8102-ECB705A1B313}" presName="parTxOnly" presStyleLbl="node1" presStyleIdx="0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E8540D-EDCC-4C78-A533-0F914A31A77B}" type="pres">
      <dgm:prSet presAssocID="{1105277B-6844-40B7-B6BB-E914C4175998}" presName="parTxOnlySpace" presStyleCnt="0"/>
      <dgm:spPr/>
    </dgm:pt>
    <dgm:pt modelId="{65B0E628-4BF5-43E9-8CD4-C496E415394B}" type="pres">
      <dgm:prSet presAssocID="{092D0D0F-4E85-421C-BE55-D01815B0B62E}" presName="parTxOnly" presStyleLbl="node1" presStyleIdx="1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A2EF9-7683-487C-843B-85D5FE78605E}" type="pres">
      <dgm:prSet presAssocID="{B1CAB961-1C45-40F8-BE09-1159E4323A49}" presName="parTxOnlySpace" presStyleCnt="0"/>
      <dgm:spPr/>
    </dgm:pt>
    <dgm:pt modelId="{57DC1F41-5CBF-4D9A-BE22-780649DD4250}" type="pres">
      <dgm:prSet presAssocID="{4149899C-AB20-4A53-A7AA-F9862173D7EA}" presName="parTxOnly" presStyleLbl="node1" presStyleIdx="2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3F7CF0-B638-4BF1-9E1F-EC96C1DC574A}" type="pres">
      <dgm:prSet presAssocID="{62BAE58B-B5F3-4C97-B6F1-D843C6BD0B45}" presName="parTxOnlySpace" presStyleCnt="0"/>
      <dgm:spPr/>
    </dgm:pt>
    <dgm:pt modelId="{09D313F1-5D47-4C02-9AC0-DC1C26D95143}" type="pres">
      <dgm:prSet presAssocID="{AAA3F527-DE4E-4959-9AE5-6A6E42FE95A9}" presName="parTxOnly" presStyleLbl="node1" presStyleIdx="3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23022B-43CF-4A54-874E-2FFA14F1F3E2}" type="presOf" srcId="{AAA3F527-DE4E-4959-9AE5-6A6E42FE95A9}" destId="{09D313F1-5D47-4C02-9AC0-DC1C26D95143}" srcOrd="0" destOrd="0" presId="urn:microsoft.com/office/officeart/2005/8/layout/chevron1"/>
    <dgm:cxn modelId="{975D58CA-A9CF-4294-A0D1-1959EB1DEFF8}" type="presOf" srcId="{4149899C-AB20-4A53-A7AA-F9862173D7EA}" destId="{57DC1F41-5CBF-4D9A-BE22-780649DD4250}" srcOrd="0" destOrd="0" presId="urn:microsoft.com/office/officeart/2005/8/layout/chevron1"/>
    <dgm:cxn modelId="{14685B83-2DE2-404C-AA50-405051318D8F}" type="presOf" srcId="{160F6172-86D3-4D0B-8102-ECB705A1B313}" destId="{75B29A4E-9DA3-40F2-99F4-5D048612AC5C}" srcOrd="0" destOrd="0" presId="urn:microsoft.com/office/officeart/2005/8/layout/chevron1"/>
    <dgm:cxn modelId="{F531D364-5832-46F2-B8AF-1F3E54142642}" srcId="{4C085082-E91B-4E77-A7E8-76140A460372}" destId="{092D0D0F-4E85-421C-BE55-D01815B0B62E}" srcOrd="1" destOrd="0" parTransId="{B1B1044E-61FF-4F9B-B10B-B37D2B657430}" sibTransId="{B1CAB961-1C45-40F8-BE09-1159E4323A49}"/>
    <dgm:cxn modelId="{C7783BAC-9893-42C7-BFC3-6BBE6C343C64}" type="presOf" srcId="{4C085082-E91B-4E77-A7E8-76140A460372}" destId="{88D1B10E-713F-42BD-9BEB-B6FF7E3F687F}" srcOrd="0" destOrd="0" presId="urn:microsoft.com/office/officeart/2005/8/layout/chevron1"/>
    <dgm:cxn modelId="{93CB5E9D-CAC0-4906-A8B8-ACEB1AA7AD63}" srcId="{4C085082-E91B-4E77-A7E8-76140A460372}" destId="{AAA3F527-DE4E-4959-9AE5-6A6E42FE95A9}" srcOrd="3" destOrd="0" parTransId="{F1EF02F3-B26E-4495-A069-ABD0AB74EECC}" sibTransId="{68137F38-7FD4-4035-A971-C4D5642D0365}"/>
    <dgm:cxn modelId="{B16C24E5-5297-4A45-B4DA-B630E213A59C}" type="presOf" srcId="{092D0D0F-4E85-421C-BE55-D01815B0B62E}" destId="{65B0E628-4BF5-43E9-8CD4-C496E415394B}" srcOrd="0" destOrd="0" presId="urn:microsoft.com/office/officeart/2005/8/layout/chevron1"/>
    <dgm:cxn modelId="{4D02B1BF-BC45-4E50-8F5F-D3FEB98E22C4}" srcId="{4C085082-E91B-4E77-A7E8-76140A460372}" destId="{4149899C-AB20-4A53-A7AA-F9862173D7EA}" srcOrd="2" destOrd="0" parTransId="{27E73466-3FAC-4C70-B865-AB346FBB2FC9}" sibTransId="{62BAE58B-B5F3-4C97-B6F1-D843C6BD0B45}"/>
    <dgm:cxn modelId="{0A30478E-E658-47F6-AEF0-3154E0A6BAE0}" srcId="{4C085082-E91B-4E77-A7E8-76140A460372}" destId="{160F6172-86D3-4D0B-8102-ECB705A1B313}" srcOrd="0" destOrd="0" parTransId="{EFD50E0D-1A8E-4034-AF65-0E548734610C}" sibTransId="{1105277B-6844-40B7-B6BB-E914C4175998}"/>
    <dgm:cxn modelId="{BCDA4593-852D-4CC3-AC5B-F3559B8DBF12}" type="presParOf" srcId="{88D1B10E-713F-42BD-9BEB-B6FF7E3F687F}" destId="{75B29A4E-9DA3-40F2-99F4-5D048612AC5C}" srcOrd="0" destOrd="0" presId="urn:microsoft.com/office/officeart/2005/8/layout/chevron1"/>
    <dgm:cxn modelId="{FA0B7199-4D87-4CD1-90BB-3B7141FAC077}" type="presParOf" srcId="{88D1B10E-713F-42BD-9BEB-B6FF7E3F687F}" destId="{D4E8540D-EDCC-4C78-A533-0F914A31A77B}" srcOrd="1" destOrd="0" presId="urn:microsoft.com/office/officeart/2005/8/layout/chevron1"/>
    <dgm:cxn modelId="{B5653A7E-EB9F-4148-A7CF-E25DDDBFE4B9}" type="presParOf" srcId="{88D1B10E-713F-42BD-9BEB-B6FF7E3F687F}" destId="{65B0E628-4BF5-43E9-8CD4-C496E415394B}" srcOrd="2" destOrd="0" presId="urn:microsoft.com/office/officeart/2005/8/layout/chevron1"/>
    <dgm:cxn modelId="{62CD86C9-8039-461A-A547-7DD49371921A}" type="presParOf" srcId="{88D1B10E-713F-42BD-9BEB-B6FF7E3F687F}" destId="{310A2EF9-7683-487C-843B-85D5FE78605E}" srcOrd="3" destOrd="0" presId="urn:microsoft.com/office/officeart/2005/8/layout/chevron1"/>
    <dgm:cxn modelId="{C947E1BA-120B-4E24-A8F3-CE5EC9DFCD6B}" type="presParOf" srcId="{88D1B10E-713F-42BD-9BEB-B6FF7E3F687F}" destId="{57DC1F41-5CBF-4D9A-BE22-780649DD4250}" srcOrd="4" destOrd="0" presId="urn:microsoft.com/office/officeart/2005/8/layout/chevron1"/>
    <dgm:cxn modelId="{E228F927-1AB2-418C-9473-B8C5A47004D9}" type="presParOf" srcId="{88D1B10E-713F-42BD-9BEB-B6FF7E3F687F}" destId="{F93F7CF0-B638-4BF1-9E1F-EC96C1DC574A}" srcOrd="5" destOrd="0" presId="urn:microsoft.com/office/officeart/2005/8/layout/chevron1"/>
    <dgm:cxn modelId="{93472064-31F2-4619-B8F9-C06B327C425C}" type="presParOf" srcId="{88D1B10E-713F-42BD-9BEB-B6FF7E3F687F}" destId="{09D313F1-5D47-4C02-9AC0-DC1C26D951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85082-E91B-4E77-A7E8-76140A4603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0F6172-86D3-4D0B-8102-ECB705A1B313}">
      <dgm:prSet phldrT="[Text]"/>
      <dgm:spPr>
        <a:solidFill>
          <a:srgbClr val="BAC6D1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dirty="0" smtClean="0"/>
            <a:t>Aufruf des BayernAtlas - Grundsteuer</a:t>
          </a:r>
          <a:endParaRPr lang="de-DE" dirty="0"/>
        </a:p>
      </dgm:t>
    </dgm:pt>
    <dgm:pt modelId="{EFD50E0D-1A8E-4034-AF65-0E548734610C}" type="parTrans" cxnId="{0A30478E-E658-47F6-AEF0-3154E0A6BAE0}">
      <dgm:prSet/>
      <dgm:spPr/>
      <dgm:t>
        <a:bodyPr/>
        <a:lstStyle/>
        <a:p>
          <a:endParaRPr lang="de-DE"/>
        </a:p>
      </dgm:t>
    </dgm:pt>
    <dgm:pt modelId="{1105277B-6844-40B7-B6BB-E914C4175998}" type="sibTrans" cxnId="{0A30478E-E658-47F6-AEF0-3154E0A6BAE0}">
      <dgm:prSet/>
      <dgm:spPr/>
      <dgm:t>
        <a:bodyPr/>
        <a:lstStyle/>
        <a:p>
          <a:endParaRPr lang="de-DE"/>
        </a:p>
      </dgm:t>
    </dgm:pt>
    <dgm:pt modelId="{092D0D0F-4E85-421C-BE55-D01815B0B62E}">
      <dgm:prSet phldrT="[Text]"/>
      <dgm:spPr>
        <a:solidFill>
          <a:srgbClr val="BAC6D1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dirty="0" smtClean="0"/>
            <a:t>Suche des Flurstücks</a:t>
          </a:r>
          <a:endParaRPr lang="de-DE" dirty="0"/>
        </a:p>
      </dgm:t>
    </dgm:pt>
    <dgm:pt modelId="{B1B1044E-61FF-4F9B-B10B-B37D2B657430}" type="parTrans" cxnId="{F531D364-5832-46F2-B8AF-1F3E54142642}">
      <dgm:prSet/>
      <dgm:spPr/>
      <dgm:t>
        <a:bodyPr/>
        <a:lstStyle/>
        <a:p>
          <a:endParaRPr lang="de-DE"/>
        </a:p>
      </dgm:t>
    </dgm:pt>
    <dgm:pt modelId="{B1CAB961-1C45-40F8-BE09-1159E4323A49}" type="sibTrans" cxnId="{F531D364-5832-46F2-B8AF-1F3E54142642}">
      <dgm:prSet/>
      <dgm:spPr/>
      <dgm:t>
        <a:bodyPr/>
        <a:lstStyle/>
        <a:p>
          <a:endParaRPr lang="de-DE"/>
        </a:p>
      </dgm:t>
    </dgm:pt>
    <dgm:pt modelId="{4149899C-AB20-4A53-A7AA-F9862173D7EA}">
      <dgm:prSet phldrT="[Text]"/>
      <dgm:spPr>
        <a:solidFill>
          <a:srgbClr val="BAC6D1"/>
        </a:solidFill>
      </dgm:spPr>
      <dgm:t>
        <a:bodyPr/>
        <a:lstStyle/>
        <a:p>
          <a:r>
            <a:rPr lang="de-DE" dirty="0" smtClean="0"/>
            <a:t>Darstellung des Flurstücks</a:t>
          </a:r>
          <a:endParaRPr lang="de-DE" dirty="0"/>
        </a:p>
      </dgm:t>
    </dgm:pt>
    <dgm:pt modelId="{27E73466-3FAC-4C70-B865-AB346FBB2FC9}" type="parTrans" cxnId="{4D02B1BF-BC45-4E50-8F5F-D3FEB98E22C4}">
      <dgm:prSet/>
      <dgm:spPr/>
      <dgm:t>
        <a:bodyPr/>
        <a:lstStyle/>
        <a:p>
          <a:endParaRPr lang="de-DE"/>
        </a:p>
      </dgm:t>
    </dgm:pt>
    <dgm:pt modelId="{62BAE58B-B5F3-4C97-B6F1-D843C6BD0B45}" type="sibTrans" cxnId="{4D02B1BF-BC45-4E50-8F5F-D3FEB98E22C4}">
      <dgm:prSet/>
      <dgm:spPr/>
      <dgm:t>
        <a:bodyPr/>
        <a:lstStyle/>
        <a:p>
          <a:endParaRPr lang="de-DE"/>
        </a:p>
      </dgm:t>
    </dgm:pt>
    <dgm:pt modelId="{AAA3F527-DE4E-4959-9AE5-6A6E42FE95A9}">
      <dgm:prSet phldrT="[Text]"/>
      <dgm:spPr>
        <a:solidFill>
          <a:srgbClr val="BAC6D1"/>
        </a:solidFill>
        <a:ln>
          <a:solidFill>
            <a:srgbClr val="FF0000"/>
          </a:solidFill>
        </a:ln>
      </dgm:spPr>
      <dgm:t>
        <a:bodyPr/>
        <a:lstStyle/>
        <a:p>
          <a:r>
            <a:rPr lang="de-DE" dirty="0" smtClean="0"/>
            <a:t>Darstellung der Flurstücksachdaten</a:t>
          </a:r>
          <a:endParaRPr lang="de-DE" dirty="0"/>
        </a:p>
      </dgm:t>
    </dgm:pt>
    <dgm:pt modelId="{F1EF02F3-B26E-4495-A069-ABD0AB74EECC}" type="parTrans" cxnId="{93CB5E9D-CAC0-4906-A8B8-ACEB1AA7AD63}">
      <dgm:prSet/>
      <dgm:spPr/>
      <dgm:t>
        <a:bodyPr/>
        <a:lstStyle/>
        <a:p>
          <a:endParaRPr lang="de-DE"/>
        </a:p>
      </dgm:t>
    </dgm:pt>
    <dgm:pt modelId="{68137F38-7FD4-4035-A971-C4D5642D0365}" type="sibTrans" cxnId="{93CB5E9D-CAC0-4906-A8B8-ACEB1AA7AD63}">
      <dgm:prSet/>
      <dgm:spPr/>
      <dgm:t>
        <a:bodyPr/>
        <a:lstStyle/>
        <a:p>
          <a:endParaRPr lang="de-DE"/>
        </a:p>
      </dgm:t>
    </dgm:pt>
    <dgm:pt modelId="{88D1B10E-713F-42BD-9BEB-B6FF7E3F687F}" type="pres">
      <dgm:prSet presAssocID="{4C085082-E91B-4E77-A7E8-76140A460372}" presName="Name0" presStyleCnt="0">
        <dgm:presLayoutVars>
          <dgm:dir/>
          <dgm:animLvl val="lvl"/>
          <dgm:resizeHandles val="exact"/>
        </dgm:presLayoutVars>
      </dgm:prSet>
      <dgm:spPr/>
    </dgm:pt>
    <dgm:pt modelId="{75B29A4E-9DA3-40F2-99F4-5D048612AC5C}" type="pres">
      <dgm:prSet presAssocID="{160F6172-86D3-4D0B-8102-ECB705A1B313}" presName="parTxOnly" presStyleLbl="node1" presStyleIdx="0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E8540D-EDCC-4C78-A533-0F914A31A77B}" type="pres">
      <dgm:prSet presAssocID="{1105277B-6844-40B7-B6BB-E914C4175998}" presName="parTxOnlySpace" presStyleCnt="0"/>
      <dgm:spPr/>
    </dgm:pt>
    <dgm:pt modelId="{65B0E628-4BF5-43E9-8CD4-C496E415394B}" type="pres">
      <dgm:prSet presAssocID="{092D0D0F-4E85-421C-BE55-D01815B0B62E}" presName="parTxOnly" presStyleLbl="node1" presStyleIdx="1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A2EF9-7683-487C-843B-85D5FE78605E}" type="pres">
      <dgm:prSet presAssocID="{B1CAB961-1C45-40F8-BE09-1159E4323A49}" presName="parTxOnlySpace" presStyleCnt="0"/>
      <dgm:spPr/>
    </dgm:pt>
    <dgm:pt modelId="{57DC1F41-5CBF-4D9A-BE22-780649DD4250}" type="pres">
      <dgm:prSet presAssocID="{4149899C-AB20-4A53-A7AA-F9862173D7EA}" presName="parTxOnly" presStyleLbl="node1" presStyleIdx="2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3F7CF0-B638-4BF1-9E1F-EC96C1DC574A}" type="pres">
      <dgm:prSet presAssocID="{62BAE58B-B5F3-4C97-B6F1-D843C6BD0B45}" presName="parTxOnlySpace" presStyleCnt="0"/>
      <dgm:spPr/>
    </dgm:pt>
    <dgm:pt modelId="{09D313F1-5D47-4C02-9AC0-DC1C26D95143}" type="pres">
      <dgm:prSet presAssocID="{AAA3F527-DE4E-4959-9AE5-6A6E42FE95A9}" presName="parTxOnly" presStyleLbl="node1" presStyleIdx="3" presStyleCnt="4" custScaleY="75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23022B-43CF-4A54-874E-2FFA14F1F3E2}" type="presOf" srcId="{AAA3F527-DE4E-4959-9AE5-6A6E42FE95A9}" destId="{09D313F1-5D47-4C02-9AC0-DC1C26D95143}" srcOrd="0" destOrd="0" presId="urn:microsoft.com/office/officeart/2005/8/layout/chevron1"/>
    <dgm:cxn modelId="{975D58CA-A9CF-4294-A0D1-1959EB1DEFF8}" type="presOf" srcId="{4149899C-AB20-4A53-A7AA-F9862173D7EA}" destId="{57DC1F41-5CBF-4D9A-BE22-780649DD4250}" srcOrd="0" destOrd="0" presId="urn:microsoft.com/office/officeart/2005/8/layout/chevron1"/>
    <dgm:cxn modelId="{14685B83-2DE2-404C-AA50-405051318D8F}" type="presOf" srcId="{160F6172-86D3-4D0B-8102-ECB705A1B313}" destId="{75B29A4E-9DA3-40F2-99F4-5D048612AC5C}" srcOrd="0" destOrd="0" presId="urn:microsoft.com/office/officeart/2005/8/layout/chevron1"/>
    <dgm:cxn modelId="{F531D364-5832-46F2-B8AF-1F3E54142642}" srcId="{4C085082-E91B-4E77-A7E8-76140A460372}" destId="{092D0D0F-4E85-421C-BE55-D01815B0B62E}" srcOrd="1" destOrd="0" parTransId="{B1B1044E-61FF-4F9B-B10B-B37D2B657430}" sibTransId="{B1CAB961-1C45-40F8-BE09-1159E4323A49}"/>
    <dgm:cxn modelId="{C7783BAC-9893-42C7-BFC3-6BBE6C343C64}" type="presOf" srcId="{4C085082-E91B-4E77-A7E8-76140A460372}" destId="{88D1B10E-713F-42BD-9BEB-B6FF7E3F687F}" srcOrd="0" destOrd="0" presId="urn:microsoft.com/office/officeart/2005/8/layout/chevron1"/>
    <dgm:cxn modelId="{93CB5E9D-CAC0-4906-A8B8-ACEB1AA7AD63}" srcId="{4C085082-E91B-4E77-A7E8-76140A460372}" destId="{AAA3F527-DE4E-4959-9AE5-6A6E42FE95A9}" srcOrd="3" destOrd="0" parTransId="{F1EF02F3-B26E-4495-A069-ABD0AB74EECC}" sibTransId="{68137F38-7FD4-4035-A971-C4D5642D0365}"/>
    <dgm:cxn modelId="{B16C24E5-5297-4A45-B4DA-B630E213A59C}" type="presOf" srcId="{092D0D0F-4E85-421C-BE55-D01815B0B62E}" destId="{65B0E628-4BF5-43E9-8CD4-C496E415394B}" srcOrd="0" destOrd="0" presId="urn:microsoft.com/office/officeart/2005/8/layout/chevron1"/>
    <dgm:cxn modelId="{4D02B1BF-BC45-4E50-8F5F-D3FEB98E22C4}" srcId="{4C085082-E91B-4E77-A7E8-76140A460372}" destId="{4149899C-AB20-4A53-A7AA-F9862173D7EA}" srcOrd="2" destOrd="0" parTransId="{27E73466-3FAC-4C70-B865-AB346FBB2FC9}" sibTransId="{62BAE58B-B5F3-4C97-B6F1-D843C6BD0B45}"/>
    <dgm:cxn modelId="{0A30478E-E658-47F6-AEF0-3154E0A6BAE0}" srcId="{4C085082-E91B-4E77-A7E8-76140A460372}" destId="{160F6172-86D3-4D0B-8102-ECB705A1B313}" srcOrd="0" destOrd="0" parTransId="{EFD50E0D-1A8E-4034-AF65-0E548734610C}" sibTransId="{1105277B-6844-40B7-B6BB-E914C4175998}"/>
    <dgm:cxn modelId="{BCDA4593-852D-4CC3-AC5B-F3559B8DBF12}" type="presParOf" srcId="{88D1B10E-713F-42BD-9BEB-B6FF7E3F687F}" destId="{75B29A4E-9DA3-40F2-99F4-5D048612AC5C}" srcOrd="0" destOrd="0" presId="urn:microsoft.com/office/officeart/2005/8/layout/chevron1"/>
    <dgm:cxn modelId="{FA0B7199-4D87-4CD1-90BB-3B7141FAC077}" type="presParOf" srcId="{88D1B10E-713F-42BD-9BEB-B6FF7E3F687F}" destId="{D4E8540D-EDCC-4C78-A533-0F914A31A77B}" srcOrd="1" destOrd="0" presId="urn:microsoft.com/office/officeart/2005/8/layout/chevron1"/>
    <dgm:cxn modelId="{B5653A7E-EB9F-4148-A7CF-E25DDDBFE4B9}" type="presParOf" srcId="{88D1B10E-713F-42BD-9BEB-B6FF7E3F687F}" destId="{65B0E628-4BF5-43E9-8CD4-C496E415394B}" srcOrd="2" destOrd="0" presId="urn:microsoft.com/office/officeart/2005/8/layout/chevron1"/>
    <dgm:cxn modelId="{62CD86C9-8039-461A-A547-7DD49371921A}" type="presParOf" srcId="{88D1B10E-713F-42BD-9BEB-B6FF7E3F687F}" destId="{310A2EF9-7683-487C-843B-85D5FE78605E}" srcOrd="3" destOrd="0" presId="urn:microsoft.com/office/officeart/2005/8/layout/chevron1"/>
    <dgm:cxn modelId="{C947E1BA-120B-4E24-A8F3-CE5EC9DFCD6B}" type="presParOf" srcId="{88D1B10E-713F-42BD-9BEB-B6FF7E3F687F}" destId="{57DC1F41-5CBF-4D9A-BE22-780649DD4250}" srcOrd="4" destOrd="0" presId="urn:microsoft.com/office/officeart/2005/8/layout/chevron1"/>
    <dgm:cxn modelId="{E228F927-1AB2-418C-9473-B8C5A47004D9}" type="presParOf" srcId="{88D1B10E-713F-42BD-9BEB-B6FF7E3F687F}" destId="{F93F7CF0-B638-4BF1-9E1F-EC96C1DC574A}" srcOrd="5" destOrd="0" presId="urn:microsoft.com/office/officeart/2005/8/layout/chevron1"/>
    <dgm:cxn modelId="{93472064-31F2-4619-B8F9-C06B327C425C}" type="presParOf" srcId="{88D1B10E-713F-42BD-9BEB-B6FF7E3F687F}" destId="{09D313F1-5D47-4C02-9AC0-DC1C26D9514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9A4E-9DA3-40F2-99F4-5D048612AC5C}">
      <dsp:nvSpPr>
        <dsp:cNvPr id="0" name=""/>
        <dsp:cNvSpPr/>
      </dsp:nvSpPr>
      <dsp:spPr>
        <a:xfrm>
          <a:off x="3674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Aufruf des BayernAtlas - Grundsteuer</a:t>
          </a:r>
          <a:endParaRPr lang="de-DE" sz="1200" kern="1200" dirty="0"/>
        </a:p>
      </dsp:txBody>
      <dsp:txXfrm>
        <a:off x="327710" y="504056"/>
        <a:ext cx="1490721" cy="648071"/>
      </dsp:txXfrm>
    </dsp:sp>
    <dsp:sp modelId="{65B0E628-4BF5-43E9-8CD4-C496E415394B}">
      <dsp:nvSpPr>
        <dsp:cNvPr id="0" name=""/>
        <dsp:cNvSpPr/>
      </dsp:nvSpPr>
      <dsp:spPr>
        <a:xfrm>
          <a:off x="1928587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Suche des Flurstücks</a:t>
          </a:r>
          <a:endParaRPr lang="de-DE" sz="1200" kern="1200" dirty="0"/>
        </a:p>
      </dsp:txBody>
      <dsp:txXfrm>
        <a:off x="2252623" y="504056"/>
        <a:ext cx="1490721" cy="648071"/>
      </dsp:txXfrm>
    </dsp:sp>
    <dsp:sp modelId="{57DC1F41-5CBF-4D9A-BE22-780649DD4250}">
      <dsp:nvSpPr>
        <dsp:cNvPr id="0" name=""/>
        <dsp:cNvSpPr/>
      </dsp:nvSpPr>
      <dsp:spPr>
        <a:xfrm>
          <a:off x="3853500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Darstellung des Flurstücks</a:t>
          </a:r>
          <a:endParaRPr lang="de-DE" sz="1200" kern="1200" dirty="0"/>
        </a:p>
      </dsp:txBody>
      <dsp:txXfrm>
        <a:off x="4177536" y="504056"/>
        <a:ext cx="1490721" cy="648071"/>
      </dsp:txXfrm>
    </dsp:sp>
    <dsp:sp modelId="{09D313F1-5D47-4C02-9AC0-DC1C26D95143}">
      <dsp:nvSpPr>
        <dsp:cNvPr id="0" name=""/>
        <dsp:cNvSpPr/>
      </dsp:nvSpPr>
      <dsp:spPr>
        <a:xfrm>
          <a:off x="5778413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Darstellung der Flurstücksachdaten</a:t>
          </a:r>
          <a:endParaRPr lang="de-DE" sz="1200" kern="1200" dirty="0"/>
        </a:p>
      </dsp:txBody>
      <dsp:txXfrm>
        <a:off x="6102449" y="504056"/>
        <a:ext cx="1490721" cy="648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9A4E-9DA3-40F2-99F4-5D048612AC5C}">
      <dsp:nvSpPr>
        <dsp:cNvPr id="0" name=""/>
        <dsp:cNvSpPr/>
      </dsp:nvSpPr>
      <dsp:spPr>
        <a:xfrm>
          <a:off x="3674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Aufruf des BayernAtlas - Grundsteuer</a:t>
          </a:r>
          <a:endParaRPr lang="de-DE" sz="1200" kern="1200" dirty="0"/>
        </a:p>
      </dsp:txBody>
      <dsp:txXfrm>
        <a:off x="327710" y="504056"/>
        <a:ext cx="1490721" cy="648071"/>
      </dsp:txXfrm>
    </dsp:sp>
    <dsp:sp modelId="{65B0E628-4BF5-43E9-8CD4-C496E415394B}">
      <dsp:nvSpPr>
        <dsp:cNvPr id="0" name=""/>
        <dsp:cNvSpPr/>
      </dsp:nvSpPr>
      <dsp:spPr>
        <a:xfrm>
          <a:off x="1928587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Suche des Flurstücks</a:t>
          </a:r>
          <a:endParaRPr lang="de-DE" sz="1200" kern="1200" dirty="0"/>
        </a:p>
      </dsp:txBody>
      <dsp:txXfrm>
        <a:off x="2252623" y="504056"/>
        <a:ext cx="1490721" cy="648071"/>
      </dsp:txXfrm>
    </dsp:sp>
    <dsp:sp modelId="{57DC1F41-5CBF-4D9A-BE22-780649DD4250}">
      <dsp:nvSpPr>
        <dsp:cNvPr id="0" name=""/>
        <dsp:cNvSpPr/>
      </dsp:nvSpPr>
      <dsp:spPr>
        <a:xfrm>
          <a:off x="3853500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Darstellung des Flurstücks</a:t>
          </a:r>
          <a:endParaRPr lang="de-DE" sz="1200" kern="1200" dirty="0"/>
        </a:p>
      </dsp:txBody>
      <dsp:txXfrm>
        <a:off x="4177536" y="504056"/>
        <a:ext cx="1490721" cy="648071"/>
      </dsp:txXfrm>
    </dsp:sp>
    <dsp:sp modelId="{09D313F1-5D47-4C02-9AC0-DC1C26D95143}">
      <dsp:nvSpPr>
        <dsp:cNvPr id="0" name=""/>
        <dsp:cNvSpPr/>
      </dsp:nvSpPr>
      <dsp:spPr>
        <a:xfrm>
          <a:off x="5778413" y="504056"/>
          <a:ext cx="2138792" cy="648071"/>
        </a:xfrm>
        <a:prstGeom prst="chevron">
          <a:avLst/>
        </a:prstGeom>
        <a:solidFill>
          <a:srgbClr val="BAC6D1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Darstellung der Flurstücksachdaten</a:t>
          </a:r>
          <a:endParaRPr lang="de-DE" sz="1200" kern="1200" dirty="0"/>
        </a:p>
      </dsp:txBody>
      <dsp:txXfrm>
        <a:off x="6102449" y="504056"/>
        <a:ext cx="1490721" cy="64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EB6F-40D0-4668-9A59-CAFAF9E2765B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C69D8-B1A6-4B70-9157-DE5D662E5C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59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1321B-2F8E-413F-A9D8-8EBF24E010F9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3F01-A68C-4669-84C0-DCFA09734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99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 userDrawn="1"/>
        </p:nvSpPr>
        <p:spPr bwMode="auto">
          <a:xfrm>
            <a:off x="1333500" y="282575"/>
            <a:ext cx="6334125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600" b="1" dirty="0">
                <a:solidFill>
                  <a:srgbClr val="004868"/>
                </a:solidFill>
                <a:effectLst/>
                <a:latin typeface="+mn-lt"/>
                <a:cs typeface="+mn-cs"/>
              </a:rPr>
              <a:t>Bayerisches Landesamt für Steuern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06375"/>
            <a:ext cx="865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BE18-9B7A-4DD2-A014-E16F50FB459B}" type="datetime1">
              <a:rPr lang="de-DE" smtClean="0"/>
              <a:t>29.06.2022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D4AB-1577-4E2E-8F21-5EE1635BF8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6" y="206374"/>
            <a:ext cx="5715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22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782C-767B-44B0-993C-5989F2408A21}" type="datetime1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657B-9E94-4C8F-A4C3-01D6031B1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02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FF56-DAE4-4712-BBAE-C8E4F8E510C9}" type="datetime1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AE00-3630-4BB4-AFF3-B3521E5F6E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46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0" y="2468034"/>
            <a:ext cx="3528665" cy="672935"/>
          </a:xfr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de-DE" dirty="0" smtClean="0"/>
              <a:t>Name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455490" y="1371310"/>
            <a:ext cx="583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Verantwortlich für den Inhalt</a:t>
            </a:r>
            <a:endParaRPr lang="de-DE" sz="2400" b="1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68314" y="356659"/>
            <a:ext cx="3743647" cy="5334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lang="de-DE" sz="2000" dirty="0">
                <a:solidFill>
                  <a:srgbClr val="0048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  <a:lvl2pPr>
              <a:defRPr sz="1950">
                <a:solidFill>
                  <a:srgbClr val="004868"/>
                </a:solidFill>
              </a:defRPr>
            </a:lvl2pPr>
            <a:lvl3pPr>
              <a:defRPr sz="1950">
                <a:solidFill>
                  <a:srgbClr val="004868"/>
                </a:solidFill>
              </a:defRPr>
            </a:lvl3pPr>
            <a:lvl4pPr>
              <a:defRPr sz="1950">
                <a:solidFill>
                  <a:srgbClr val="004868"/>
                </a:solidFill>
              </a:defRPr>
            </a:lvl4pPr>
            <a:lvl5pPr>
              <a:defRPr sz="1950">
                <a:solidFill>
                  <a:srgbClr val="004868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 sz="2000" b="1" dirty="0" smtClean="0">
                <a:effectLst/>
              </a:rPr>
              <a:t>Impressum</a:t>
            </a:r>
            <a:endParaRPr lang="de-DE" sz="2000" b="1" dirty="0">
              <a:effectLst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468314" y="2468034"/>
            <a:ext cx="1727423" cy="6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lvl="0" indent="0">
              <a:spcBef>
                <a:spcPct val="20000"/>
              </a:spcBef>
              <a:buFont typeface="Arial" charset="0"/>
              <a:buNone/>
              <a:defRPr sz="2400">
                <a:latin typeface="+mn-lt"/>
                <a:cs typeface="+mn-cs"/>
              </a:defRPr>
            </a:lvl1pPr>
            <a:lvl2pPr marL="557199" indent="-214308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2pPr>
            <a:lvl3pPr marL="857228" indent="-171446">
              <a:spcBef>
                <a:spcPct val="20000"/>
              </a:spcBef>
              <a:buFont typeface="Arial" charset="0"/>
              <a:buChar char="•"/>
              <a:defRPr sz="1800">
                <a:latin typeface="+mn-lt"/>
                <a:cs typeface="+mn-cs"/>
              </a:defRPr>
            </a:lvl3pPr>
            <a:lvl4pPr marL="1200120" indent="-171446">
              <a:spcBef>
                <a:spcPct val="20000"/>
              </a:spcBef>
              <a:buFont typeface="Arial" charset="0"/>
              <a:buChar char="–"/>
              <a:defRPr sz="1500">
                <a:latin typeface="+mn-lt"/>
                <a:cs typeface="+mn-cs"/>
              </a:defRPr>
            </a:lvl4pPr>
            <a:lvl5pPr marL="1543012" indent="-171446">
              <a:spcBef>
                <a:spcPct val="20000"/>
              </a:spcBef>
              <a:buFont typeface="Arial" charset="0"/>
              <a:buChar char="»"/>
              <a:defRPr sz="1500">
                <a:latin typeface="+mn-lt"/>
                <a:cs typeface="+mn-cs"/>
              </a:defRPr>
            </a:lvl5pPr>
            <a:lvl6pPr marL="1885903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6pPr>
            <a:lvl7pPr marL="2228795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7pPr>
            <a:lvl8pPr marL="2571686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8pPr>
            <a:lvl9pPr marL="2914577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9pPr>
          </a:lstStyle>
          <a:p>
            <a:pPr lvl="0"/>
            <a:r>
              <a:rPr lang="de-DE" sz="2400" dirty="0" smtClean="0"/>
              <a:t>Name:</a:t>
            </a:r>
          </a:p>
          <a:p>
            <a:pPr lvl="0"/>
            <a:endParaRPr lang="de-DE" sz="2400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1388" y="3285671"/>
            <a:ext cx="3528665" cy="672935"/>
          </a:xfr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de-DE" dirty="0" smtClean="0"/>
              <a:t>Referat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19524" y="4114653"/>
            <a:ext cx="3528665" cy="672935"/>
          </a:xfr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de-DE" dirty="0" smtClean="0"/>
              <a:t>Telefon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89944" y="3285671"/>
            <a:ext cx="1727423" cy="6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lvl="0" indent="0">
              <a:spcBef>
                <a:spcPct val="20000"/>
              </a:spcBef>
              <a:buFont typeface="Arial" charset="0"/>
              <a:buNone/>
              <a:defRPr sz="2400">
                <a:latin typeface="+mn-lt"/>
                <a:cs typeface="+mn-cs"/>
              </a:defRPr>
            </a:lvl1pPr>
            <a:lvl2pPr marL="557199" indent="-214308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2pPr>
            <a:lvl3pPr marL="857228" indent="-171446">
              <a:spcBef>
                <a:spcPct val="20000"/>
              </a:spcBef>
              <a:buFont typeface="Arial" charset="0"/>
              <a:buChar char="•"/>
              <a:defRPr sz="1800">
                <a:latin typeface="+mn-lt"/>
                <a:cs typeface="+mn-cs"/>
              </a:defRPr>
            </a:lvl3pPr>
            <a:lvl4pPr marL="1200120" indent="-171446">
              <a:spcBef>
                <a:spcPct val="20000"/>
              </a:spcBef>
              <a:buFont typeface="Arial" charset="0"/>
              <a:buChar char="–"/>
              <a:defRPr sz="1500">
                <a:latin typeface="+mn-lt"/>
                <a:cs typeface="+mn-cs"/>
              </a:defRPr>
            </a:lvl4pPr>
            <a:lvl5pPr marL="1543012" indent="-171446">
              <a:spcBef>
                <a:spcPct val="20000"/>
              </a:spcBef>
              <a:buFont typeface="Arial" charset="0"/>
              <a:buChar char="»"/>
              <a:defRPr sz="1500">
                <a:latin typeface="+mn-lt"/>
                <a:cs typeface="+mn-cs"/>
              </a:defRPr>
            </a:lvl5pPr>
            <a:lvl6pPr marL="1885903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6pPr>
            <a:lvl7pPr marL="2228795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7pPr>
            <a:lvl8pPr marL="2571686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8pPr>
            <a:lvl9pPr marL="2914577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9pPr>
          </a:lstStyle>
          <a:p>
            <a:pPr lvl="0"/>
            <a:r>
              <a:rPr lang="de-DE" sz="2400" dirty="0" smtClean="0"/>
              <a:t>Referat:</a:t>
            </a:r>
          </a:p>
          <a:p>
            <a:pPr lvl="0"/>
            <a:endParaRPr lang="de-DE" sz="24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89944" y="4103309"/>
            <a:ext cx="1727423" cy="6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lvl="0" indent="0">
              <a:spcBef>
                <a:spcPct val="20000"/>
              </a:spcBef>
              <a:buFont typeface="Arial" charset="0"/>
              <a:buNone/>
              <a:defRPr sz="2400">
                <a:latin typeface="+mn-lt"/>
                <a:cs typeface="+mn-cs"/>
              </a:defRPr>
            </a:lvl1pPr>
            <a:lvl2pPr marL="557199" indent="-214308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2pPr>
            <a:lvl3pPr marL="857228" indent="-171446">
              <a:spcBef>
                <a:spcPct val="20000"/>
              </a:spcBef>
              <a:buFont typeface="Arial" charset="0"/>
              <a:buChar char="•"/>
              <a:defRPr sz="1800">
                <a:latin typeface="+mn-lt"/>
                <a:cs typeface="+mn-cs"/>
              </a:defRPr>
            </a:lvl3pPr>
            <a:lvl4pPr marL="1200120" indent="-171446">
              <a:spcBef>
                <a:spcPct val="20000"/>
              </a:spcBef>
              <a:buFont typeface="Arial" charset="0"/>
              <a:buChar char="–"/>
              <a:defRPr sz="1500">
                <a:latin typeface="+mn-lt"/>
                <a:cs typeface="+mn-cs"/>
              </a:defRPr>
            </a:lvl4pPr>
            <a:lvl5pPr marL="1543012" indent="-171446">
              <a:spcBef>
                <a:spcPct val="20000"/>
              </a:spcBef>
              <a:buFont typeface="Arial" charset="0"/>
              <a:buChar char="»"/>
              <a:defRPr sz="1500">
                <a:latin typeface="+mn-lt"/>
                <a:cs typeface="+mn-cs"/>
              </a:defRPr>
            </a:lvl5pPr>
            <a:lvl6pPr marL="1885903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6pPr>
            <a:lvl7pPr marL="2228795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7pPr>
            <a:lvl8pPr marL="2571686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8pPr>
            <a:lvl9pPr marL="2914577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9pPr>
          </a:lstStyle>
          <a:p>
            <a:pPr lvl="0"/>
            <a:r>
              <a:rPr lang="de-DE" sz="2400" dirty="0" smtClean="0"/>
              <a:t>Telefon:</a:t>
            </a:r>
          </a:p>
          <a:p>
            <a:pPr lvl="0"/>
            <a:endParaRPr lang="de-DE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86283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 userDrawn="1"/>
        </p:nvSpPr>
        <p:spPr>
          <a:xfrm>
            <a:off x="455490" y="4920947"/>
            <a:ext cx="1727423" cy="6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lvl="0" indent="0">
              <a:spcBef>
                <a:spcPct val="20000"/>
              </a:spcBef>
              <a:buFont typeface="Arial" charset="0"/>
              <a:buNone/>
              <a:defRPr sz="2400">
                <a:latin typeface="+mn-lt"/>
                <a:cs typeface="+mn-cs"/>
              </a:defRPr>
            </a:lvl1pPr>
            <a:lvl2pPr marL="557199" indent="-214308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2pPr>
            <a:lvl3pPr marL="857228" indent="-171446">
              <a:spcBef>
                <a:spcPct val="20000"/>
              </a:spcBef>
              <a:buFont typeface="Arial" charset="0"/>
              <a:buChar char="•"/>
              <a:defRPr sz="1800">
                <a:latin typeface="+mn-lt"/>
                <a:cs typeface="+mn-cs"/>
              </a:defRPr>
            </a:lvl3pPr>
            <a:lvl4pPr marL="1200120" indent="-171446">
              <a:spcBef>
                <a:spcPct val="20000"/>
              </a:spcBef>
              <a:buFont typeface="Arial" charset="0"/>
              <a:buChar char="–"/>
              <a:defRPr sz="1500">
                <a:latin typeface="+mn-lt"/>
                <a:cs typeface="+mn-cs"/>
              </a:defRPr>
            </a:lvl4pPr>
            <a:lvl5pPr marL="1543012" indent="-171446">
              <a:spcBef>
                <a:spcPct val="20000"/>
              </a:spcBef>
              <a:buFont typeface="Arial" charset="0"/>
              <a:buChar char="»"/>
              <a:defRPr sz="1500">
                <a:latin typeface="+mn-lt"/>
                <a:cs typeface="+mn-cs"/>
              </a:defRPr>
            </a:lvl5pPr>
            <a:lvl6pPr marL="1885903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6pPr>
            <a:lvl7pPr marL="2228795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7pPr>
            <a:lvl8pPr marL="2571686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8pPr>
            <a:lvl9pPr marL="2914577" indent="-171446" defTabSz="685783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cs typeface="+mn-cs"/>
              </a:defRPr>
            </a:lvl9pPr>
          </a:lstStyle>
          <a:p>
            <a:pPr lvl="0"/>
            <a:r>
              <a:rPr lang="de-DE" sz="2400" dirty="0" smtClean="0"/>
              <a:t>E-Mail:</a:t>
            </a:r>
          </a:p>
          <a:p>
            <a:pPr lvl="0"/>
            <a:endParaRPr lang="de-DE" sz="240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19524" y="4920946"/>
            <a:ext cx="3528665" cy="672935"/>
          </a:xfrm>
        </p:spPr>
        <p:txBody>
          <a:bodyPr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de-DE" dirty="0" smtClean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094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D9FC-DD90-4DD7-86BF-D9EFE70CEF53}" type="datetime1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FBFB-28ED-4565-BF4A-34BFE9CBB8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02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5400" y="234950"/>
            <a:ext cx="7772400" cy="506414"/>
          </a:xfrm>
        </p:spPr>
        <p:txBody>
          <a:bodyPr anchor="t"/>
          <a:lstStyle>
            <a:lvl1pPr algn="l">
              <a:defRPr sz="2800" b="1" cap="all">
                <a:effectLst/>
              </a:defRPr>
            </a:lvl1pPr>
          </a:lstStyle>
          <a:p>
            <a:r>
              <a:rPr lang="de-DE" dirty="0" smtClean="0"/>
              <a:t>Hier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C4E-940A-4850-BFD6-12420E4F8C0A}" type="datetime1">
              <a:rPr lang="de-DE" smtClean="0"/>
              <a:t>29.06.2022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66F9-53B1-4188-A1E9-3303743476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0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1675-E670-4692-BB09-6F0392FEFA09}" type="datetime1">
              <a:rPr lang="de-DE" smtClean="0"/>
              <a:t>29.06.2022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A4E5-DA6D-4C15-A466-0E93B3D89A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69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87A4-0762-46C1-A7A6-447DCE48EA0D}" type="datetime1">
              <a:rPr lang="de-DE" smtClean="0"/>
              <a:t>29.06.2022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8E076-C855-41B1-8305-6803752B4B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5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56AB-9884-425E-BB95-55124617A037}" type="datetime1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B832-06A6-485A-8DF4-8896DD4D91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40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CE4D-0FD1-4EAF-89FA-8765864F3BEE}" type="datetime1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E32B-0C50-4E7C-A4C0-6CF54CCA84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76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60338"/>
            <a:ext cx="7308031" cy="518195"/>
          </a:xfrm>
        </p:spPr>
        <p:txBody>
          <a:bodyPr anchor="b"/>
          <a:lstStyle>
            <a:lvl1pPr algn="l">
              <a:defRPr lang="de-DE" sz="2600" b="1" kern="1200" dirty="0">
                <a:solidFill>
                  <a:srgbClr val="00486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008313" cy="52066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513F-9D72-470A-A7AE-D3DCE243919F}" type="datetime1">
              <a:rPr lang="de-DE" smtClean="0"/>
              <a:t>29.06.2022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03EB-0448-4D3D-A5AE-0F371A9612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8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234950"/>
            <a:ext cx="9636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5256"/>
            <a:ext cx="7283152" cy="566738"/>
          </a:xfrm>
        </p:spPr>
        <p:txBody>
          <a:bodyPr anchor="b"/>
          <a:lstStyle>
            <a:lvl1pPr algn="l">
              <a:defRPr lang="de-DE" sz="2600" b="1" kern="1200" dirty="0">
                <a:solidFill>
                  <a:srgbClr val="00486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012" y="98226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953E-060A-4D10-B54C-11397E5992A1}" type="datetime1">
              <a:rPr lang="de-DE" smtClean="0"/>
              <a:t>29.06.2022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6EA1-586E-460E-9594-5630142EBA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54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280988"/>
            <a:ext cx="728186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5306F-E82B-47AD-A2F8-2103EAB9D437}" type="datetime1">
              <a:rPr lang="de-DE" smtClean="0"/>
              <a:t>29.06.2022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12EEE-2766-4F36-92F9-669C82A52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8313" y="766763"/>
            <a:ext cx="8235950" cy="0"/>
          </a:xfrm>
          <a:prstGeom prst="line">
            <a:avLst/>
          </a:prstGeom>
          <a:ln>
            <a:solidFill>
              <a:srgbClr val="EB85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68313" y="815975"/>
            <a:ext cx="8235950" cy="0"/>
          </a:xfrm>
          <a:prstGeom prst="line">
            <a:avLst/>
          </a:prstGeom>
          <a:ln>
            <a:solidFill>
              <a:srgbClr val="00486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600" kern="1200" dirty="0">
          <a:solidFill>
            <a:srgbClr val="004868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48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48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48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4868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ernatlas.de/" TargetMode="External"/><Relationship Id="rId2" Type="http://schemas.openxmlformats.org/officeDocument/2006/relationships/hyperlink" Target="http://www.elster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ter.de/" TargetMode="External"/><Relationship Id="rId2" Type="http://schemas.openxmlformats.org/officeDocument/2006/relationships/hyperlink" Target="http://www.grundsteuer.bayern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17078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 dirty="0" smtClean="0"/>
              <a:t>Informationsveranstaltung</a:t>
            </a:r>
            <a:br>
              <a:rPr lang="de-DE" sz="4400" dirty="0" smtClean="0"/>
            </a:br>
            <a:r>
              <a:rPr lang="de-DE" sz="4400" dirty="0" smtClean="0"/>
              <a:t>für Bürgerinnen und Bürger</a:t>
            </a:r>
            <a:br>
              <a:rPr lang="de-DE" sz="4400" dirty="0" smtClean="0"/>
            </a:br>
            <a:r>
              <a:rPr lang="de-DE" sz="4400" dirty="0" smtClean="0"/>
              <a:t>zur Grundsteuerreform</a:t>
            </a:r>
            <a:br>
              <a:rPr lang="de-DE" sz="4400" dirty="0" smtClean="0"/>
            </a:br>
            <a:r>
              <a:rPr lang="de-DE" sz="4400" dirty="0" smtClean="0"/>
              <a:t>in Bayern</a:t>
            </a:r>
            <a:endParaRPr sz="4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345336"/>
            <a:ext cx="2059509" cy="205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44987" y="613198"/>
            <a:ext cx="8229600" cy="6244802"/>
          </a:xfrm>
        </p:spPr>
        <p:txBody>
          <a:bodyPr/>
          <a:lstStyle/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Seite 2 der Anlage Grundstück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buNone/>
            </a:pPr>
            <a:r>
              <a:rPr lang="de-DE" sz="2000" dirty="0" smtClean="0"/>
              <a:t>Die Wohn-/Nutzflächen sind auf </a:t>
            </a:r>
            <a:r>
              <a:rPr lang="de-DE" sz="2000" dirty="0"/>
              <a:t>volle Quadratmeter nach unten </a:t>
            </a:r>
            <a:r>
              <a:rPr lang="de-DE" sz="2000" dirty="0" err="1" smtClean="0"/>
              <a:t>abzu</a:t>
            </a:r>
            <a:r>
              <a:rPr lang="de-DE" sz="2000" dirty="0" smtClean="0"/>
              <a:t>-runden.</a:t>
            </a:r>
          </a:p>
          <a:p>
            <a:pPr marL="0" lvl="0" indent="0" defTabSz="72000">
              <a:buNone/>
            </a:pPr>
            <a:r>
              <a:rPr lang="de-DE" dirty="0">
                <a:solidFill>
                  <a:srgbClr val="004868"/>
                </a:solidFill>
              </a:rPr>
              <a:t>Garagen: </a:t>
            </a:r>
          </a:p>
          <a:p>
            <a:pPr marL="0" lvl="0" indent="0" defTabSz="72000">
              <a:buNone/>
            </a:pP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(Tief-) Garagenstellplätze, </a:t>
            </a:r>
            <a:r>
              <a:rPr lang="de-DE" sz="2400" dirty="0">
                <a:solidFill>
                  <a:srgbClr val="004868"/>
                </a:solidFill>
                <a:highlight>
                  <a:srgbClr val="FFFF00"/>
                </a:highlight>
              </a:rPr>
              <a:t>die zu einer Wohnung gehören und sich in unmittelbarer Nähe zur Wohnung befinden: Nutzfläche bis maximal 50 m² bleibt außer Ansatz. </a:t>
            </a:r>
          </a:p>
          <a:p>
            <a:pPr marL="0" lvl="0" indent="0" defTabSz="72000">
              <a:buNone/>
            </a:pPr>
            <a:r>
              <a:rPr lang="de-DE" sz="2400" dirty="0">
                <a:solidFill>
                  <a:srgbClr val="004868"/>
                </a:solidFill>
              </a:rPr>
              <a:t>Nur die 50 m² übersteigende Fläche ist </a:t>
            </a:r>
            <a:r>
              <a:rPr lang="de-DE" sz="2400" dirty="0" smtClean="0">
                <a:solidFill>
                  <a:srgbClr val="004868"/>
                </a:solidFill>
              </a:rPr>
              <a:t>anzusetzen.</a:t>
            </a:r>
          </a:p>
          <a:p>
            <a:pPr marL="0" lvl="0" indent="0" defTabSz="72000">
              <a:buNone/>
            </a:pPr>
            <a:endParaRPr lang="de-DE" sz="1500" b="1" dirty="0">
              <a:solidFill>
                <a:srgbClr val="004868"/>
              </a:solidFill>
              <a:highlight>
                <a:srgbClr val="FFFF00"/>
              </a:highlight>
            </a:endParaRPr>
          </a:p>
          <a:p>
            <a:pPr marL="0" lvl="0" indent="0" defTabSz="72000">
              <a:buNone/>
            </a:pPr>
            <a:r>
              <a:rPr lang="de-DE" sz="2400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Wichtig</a:t>
            </a: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: </a:t>
            </a:r>
            <a:r>
              <a:rPr lang="de-DE" sz="2400" dirty="0">
                <a:solidFill>
                  <a:srgbClr val="004868"/>
                </a:solidFill>
                <a:highlight>
                  <a:srgbClr val="FFFF00"/>
                </a:highlight>
              </a:rPr>
              <a:t>Stellplätze im Freien und Carports werden nicht angesetzt!</a:t>
            </a:r>
          </a:p>
          <a:p>
            <a:pPr marL="0" lvl="0" indent="0" defTabSz="72000">
              <a:buNone/>
            </a:pPr>
            <a:endParaRPr lang="de-DE" sz="1800" dirty="0">
              <a:solidFill>
                <a:srgbClr val="004868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08" y="1268760"/>
            <a:ext cx="81724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de-DE" dirty="0" smtClean="0">
                <a:solidFill>
                  <a:srgbClr val="004868"/>
                </a:solidFill>
              </a:rPr>
              <a:t>Wo finden Sie die Daten zur Wohnfläche?</a:t>
            </a:r>
            <a:br>
              <a:rPr lang="de-DE" dirty="0" smtClean="0">
                <a:solidFill>
                  <a:srgbClr val="004868"/>
                </a:solidFill>
              </a:rPr>
            </a:br>
            <a:r>
              <a:rPr lang="de-DE" sz="2000" dirty="0">
                <a:solidFill>
                  <a:srgbClr val="004868"/>
                </a:solidFill>
              </a:rPr>
              <a:t/>
            </a:r>
            <a:br>
              <a:rPr lang="de-DE" sz="2000" dirty="0">
                <a:solidFill>
                  <a:srgbClr val="004868"/>
                </a:solidFill>
              </a:rPr>
            </a:br>
            <a:r>
              <a:rPr lang="de-DE" sz="2000" dirty="0">
                <a:solidFill>
                  <a:srgbClr val="004868"/>
                </a:solidFill>
              </a:rPr>
              <a:t>Die Wohnfläche kann aus folgenden Unterlagen entnommen werden, soweit keine Veränderungen der baulichen Substanzen vorgenommen wurde: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Bauantrag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Kaufvertrag/Notarvertrag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Bauplan, Architekt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Mietvertrag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Anlage </a:t>
            </a:r>
            <a:r>
              <a:rPr lang="de-DE" sz="2000" dirty="0" err="1">
                <a:solidFill>
                  <a:srgbClr val="004868"/>
                </a:solidFill>
              </a:rPr>
              <a:t>VuV</a:t>
            </a:r>
            <a:endParaRPr lang="de-DE" sz="2000" dirty="0">
              <a:solidFill>
                <a:srgbClr val="004868"/>
              </a:solidFill>
            </a:endParaRP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Nebenkosten- bzw. Wohngeldabrechnungen</a:t>
            </a: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(Gebäude-)Versicherungsunterlagen z.B. </a:t>
            </a:r>
            <a:r>
              <a:rPr lang="de-DE" sz="2000" dirty="0" smtClean="0">
                <a:solidFill>
                  <a:srgbClr val="004868"/>
                </a:solidFill>
              </a:rPr>
              <a:t>Brandschutzversicherung</a:t>
            </a:r>
            <a:endParaRPr lang="de-DE" sz="2000" dirty="0">
              <a:solidFill>
                <a:srgbClr val="004868"/>
              </a:solidFill>
            </a:endParaRPr>
          </a:p>
          <a:p>
            <a:pPr lvl="1" defTabSz="72000"/>
            <a:r>
              <a:rPr lang="de-DE" sz="2000" dirty="0">
                <a:solidFill>
                  <a:srgbClr val="004868"/>
                </a:solidFill>
              </a:rPr>
              <a:t>Finanzierungsunterlagen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sz="16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pPr defTabSz="72000"/>
            <a:r>
              <a:rPr lang="de-DE" dirty="0">
                <a:solidFill>
                  <a:srgbClr val="004868"/>
                </a:solidFill>
              </a:rPr>
              <a:t>Wie </a:t>
            </a:r>
            <a:r>
              <a:rPr lang="de-DE" dirty="0" smtClean="0">
                <a:solidFill>
                  <a:srgbClr val="004868"/>
                </a:solidFill>
              </a:rPr>
              <a:t>werden die Flächen ermittelt?</a:t>
            </a:r>
          </a:p>
          <a:p>
            <a:pPr marL="0" indent="0" defTabSz="72000">
              <a:buNone/>
            </a:pPr>
            <a:r>
              <a:rPr lang="de-DE" sz="1600" dirty="0" smtClean="0">
                <a:solidFill>
                  <a:srgbClr val="004868"/>
                </a:solidFill>
              </a:rPr>
              <a:t>       </a:t>
            </a:r>
          </a:p>
          <a:p>
            <a:pPr marL="0" indent="0" defTabSz="72000">
              <a:buNone/>
            </a:pPr>
            <a:r>
              <a:rPr lang="de-DE" sz="2000" dirty="0">
                <a:solidFill>
                  <a:srgbClr val="004868"/>
                </a:solidFill>
              </a:rPr>
              <a:t>       </a:t>
            </a:r>
            <a:r>
              <a:rPr lang="de-DE" sz="2000" b="1" dirty="0" smtClean="0">
                <a:solidFill>
                  <a:srgbClr val="004868"/>
                </a:solidFill>
              </a:rPr>
              <a:t>Wohnfläche</a:t>
            </a:r>
            <a:r>
              <a:rPr lang="de-DE" sz="2000" b="1" dirty="0">
                <a:solidFill>
                  <a:srgbClr val="004868"/>
                </a:solidFill>
              </a:rPr>
              <a:t>:</a:t>
            </a:r>
          </a:p>
          <a:p>
            <a:pPr marL="457200" lvl="1" indent="0" defTabSz="72000">
              <a:buNone/>
            </a:pPr>
            <a:r>
              <a:rPr lang="de-DE" sz="2000" dirty="0">
                <a:solidFill>
                  <a:srgbClr val="004868"/>
                </a:solidFill>
              </a:rPr>
              <a:t>Die Wohnfläche wird anhand der </a:t>
            </a:r>
            <a:r>
              <a:rPr lang="de-DE" sz="2000" u="sng" dirty="0">
                <a:solidFill>
                  <a:srgbClr val="004868"/>
                </a:solidFill>
                <a:highlight>
                  <a:srgbClr val="FFFF00"/>
                </a:highlight>
              </a:rPr>
              <a:t>Wohnflächenverordnung (</a:t>
            </a:r>
            <a:r>
              <a:rPr lang="de-DE" sz="2000" u="sng" dirty="0" err="1">
                <a:solidFill>
                  <a:srgbClr val="004868"/>
                </a:solidFill>
                <a:highlight>
                  <a:srgbClr val="FFFF00"/>
                </a:highlight>
              </a:rPr>
              <a:t>WoFlV</a:t>
            </a:r>
            <a:r>
              <a:rPr lang="de-DE" sz="2000" u="sng" dirty="0">
                <a:solidFill>
                  <a:srgbClr val="004868"/>
                </a:solidFill>
                <a:highlight>
                  <a:srgbClr val="FFFF00"/>
                </a:highlight>
              </a:rPr>
              <a:t>) vom 25.11.2003</a:t>
            </a:r>
            <a:r>
              <a:rPr lang="de-DE" sz="2000" dirty="0">
                <a:solidFill>
                  <a:srgbClr val="004868"/>
                </a:solidFill>
              </a:rPr>
              <a:t> ermittelt. </a:t>
            </a:r>
          </a:p>
          <a:p>
            <a:pPr marL="457200" lvl="1" indent="0" defTabSz="72000">
              <a:buNone/>
            </a:pPr>
            <a:r>
              <a:rPr lang="de-DE" sz="2000" dirty="0">
                <a:solidFill>
                  <a:srgbClr val="004868"/>
                </a:solidFill>
              </a:rPr>
              <a:t>Die Wohnfläche einer Wohnung umfasst die </a:t>
            </a:r>
            <a:r>
              <a:rPr lang="de-DE" sz="2000" u="sng" dirty="0">
                <a:solidFill>
                  <a:srgbClr val="004868"/>
                </a:solidFill>
                <a:highlight>
                  <a:srgbClr val="FFFF00"/>
                </a:highlight>
              </a:rPr>
              <a:t>Grundflächen der</a:t>
            </a:r>
            <a:r>
              <a:rPr lang="de-DE" sz="2000" dirty="0">
                <a:solidFill>
                  <a:srgbClr val="004868"/>
                </a:solidFill>
              </a:rPr>
              <a:t> Räume, die ausschließlich zu dieser </a:t>
            </a:r>
            <a:r>
              <a:rPr lang="de-DE" sz="2000" u="sng" dirty="0">
                <a:solidFill>
                  <a:srgbClr val="004868"/>
                </a:solidFill>
                <a:highlight>
                  <a:srgbClr val="FFFF00"/>
                </a:highlight>
              </a:rPr>
              <a:t>Wohnung</a:t>
            </a:r>
            <a:r>
              <a:rPr lang="de-DE" sz="2000" dirty="0">
                <a:solidFill>
                  <a:srgbClr val="004868"/>
                </a:solidFill>
              </a:rPr>
              <a:t> gehören (einschl. Balkone, Wintergärten, Arbeitszimmer</a:t>
            </a:r>
            <a:r>
              <a:rPr lang="de-DE" sz="2000" dirty="0" smtClean="0">
                <a:solidFill>
                  <a:srgbClr val="004868"/>
                </a:solidFill>
              </a:rPr>
              <a:t>;</a:t>
            </a:r>
          </a:p>
          <a:p>
            <a:pPr marL="457200" lvl="1" indent="0" defTabSz="72000">
              <a:buNone/>
            </a:pPr>
            <a:r>
              <a:rPr lang="de-DE" sz="2000" u="sng" dirty="0" smtClean="0">
                <a:solidFill>
                  <a:srgbClr val="004868"/>
                </a:solidFill>
              </a:rPr>
              <a:t>nicht</a:t>
            </a:r>
            <a:r>
              <a:rPr lang="de-DE" sz="2000" u="sng" dirty="0">
                <a:solidFill>
                  <a:srgbClr val="004868"/>
                </a:solidFill>
              </a:rPr>
              <a:t>:</a:t>
            </a:r>
            <a:r>
              <a:rPr lang="de-DE" sz="2000" dirty="0">
                <a:solidFill>
                  <a:srgbClr val="004868"/>
                </a:solidFill>
              </a:rPr>
              <a:t> Treppen </a:t>
            </a:r>
            <a:r>
              <a:rPr lang="de-DE" sz="2000" dirty="0" smtClean="0">
                <a:solidFill>
                  <a:srgbClr val="004868"/>
                </a:solidFill>
              </a:rPr>
              <a:t>mit mehr als </a:t>
            </a:r>
            <a:r>
              <a:rPr lang="de-DE" sz="2000" dirty="0">
                <a:solidFill>
                  <a:srgbClr val="004868"/>
                </a:solidFill>
              </a:rPr>
              <a:t>3 Steigungen incl. </a:t>
            </a:r>
            <a:r>
              <a:rPr lang="de-DE" sz="2000" dirty="0" smtClean="0">
                <a:solidFill>
                  <a:srgbClr val="004868"/>
                </a:solidFill>
              </a:rPr>
              <a:t>Absatz).</a:t>
            </a:r>
          </a:p>
          <a:p>
            <a:pPr marL="457200" lvl="1" indent="0" defTabSz="72000">
              <a:buNone/>
            </a:pPr>
            <a:r>
              <a:rPr lang="de-DE" sz="2000" b="1" dirty="0">
                <a:solidFill>
                  <a:srgbClr val="004868"/>
                </a:solidFill>
                <a:highlight>
                  <a:srgbClr val="FFFF00"/>
                </a:highlight>
              </a:rPr>
              <a:t>Wichtig: </a:t>
            </a:r>
            <a:r>
              <a:rPr lang="de-DE" sz="2000" dirty="0">
                <a:solidFill>
                  <a:srgbClr val="004868"/>
                </a:solidFill>
                <a:highlight>
                  <a:srgbClr val="FFFF00"/>
                </a:highlight>
              </a:rPr>
              <a:t>Grundflächen von Zubehörräumen (z.B. Abstellräume außerhalb der Wohnung, Kellerräume, Waschküchen, Heizungsräume) werden </a:t>
            </a:r>
            <a:r>
              <a:rPr lang="de-DE" sz="2000" b="1" dirty="0">
                <a:solidFill>
                  <a:srgbClr val="004868"/>
                </a:solidFill>
                <a:highlight>
                  <a:srgbClr val="FFFF00"/>
                </a:highlight>
              </a:rPr>
              <a:t>nicht</a:t>
            </a:r>
            <a:r>
              <a:rPr lang="de-DE" sz="2000" dirty="0">
                <a:solidFill>
                  <a:srgbClr val="004868"/>
                </a:solidFill>
                <a:highlight>
                  <a:srgbClr val="FFFF00"/>
                </a:highlight>
              </a:rPr>
              <a:t> berücksichtigt!</a:t>
            </a:r>
          </a:p>
          <a:p>
            <a:pPr marL="457200" lvl="1" indent="0" defTabSz="72000">
              <a:buNone/>
            </a:pPr>
            <a:endParaRPr lang="de-DE" sz="2000" b="1" dirty="0" smtClean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r>
              <a:rPr lang="de-DE" sz="2000" b="1" dirty="0" smtClean="0">
                <a:solidFill>
                  <a:srgbClr val="004868"/>
                </a:solidFill>
              </a:rPr>
              <a:t>Nutzfläche:</a:t>
            </a:r>
          </a:p>
          <a:p>
            <a:pPr marL="457200" lvl="1" indent="0" defTabSz="72000">
              <a:buNone/>
            </a:pPr>
            <a:r>
              <a:rPr lang="de-DE" sz="2000" dirty="0">
                <a:solidFill>
                  <a:srgbClr val="004868"/>
                </a:solidFill>
              </a:rPr>
              <a:t>Grds. nach der DIN 277</a:t>
            </a:r>
          </a:p>
          <a:p>
            <a:pPr marL="457200" lvl="1" indent="0" defTabSz="72000">
              <a:buNone/>
            </a:pPr>
            <a:r>
              <a:rPr lang="de-DE" sz="2400" dirty="0">
                <a:solidFill>
                  <a:srgbClr val="004868"/>
                </a:solidFill>
              </a:rPr>
              <a:t/>
            </a:r>
            <a:br>
              <a:rPr lang="de-DE" sz="2400" dirty="0">
                <a:solidFill>
                  <a:srgbClr val="004868"/>
                </a:solidFill>
              </a:rPr>
            </a:br>
            <a:endParaRPr lang="de-DE" sz="24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defTabSz="72000"/>
            <a:r>
              <a:rPr lang="de-DE" dirty="0" smtClean="0">
                <a:solidFill>
                  <a:srgbClr val="004868"/>
                </a:solidFill>
              </a:rPr>
              <a:t>Wo finden Sie die Daten </a:t>
            </a:r>
          </a:p>
          <a:p>
            <a:pPr marL="0" indent="0" defTabSz="72000">
              <a:buNone/>
            </a:pPr>
            <a:r>
              <a:rPr lang="de-DE" dirty="0">
                <a:solidFill>
                  <a:srgbClr val="004868"/>
                </a:solidFill>
              </a:rPr>
              <a:t> </a:t>
            </a:r>
            <a:r>
              <a:rPr lang="de-DE" dirty="0" smtClean="0">
                <a:solidFill>
                  <a:srgbClr val="004868"/>
                </a:solidFill>
              </a:rPr>
              <a:t>  zur Flurnummer im </a:t>
            </a:r>
          </a:p>
          <a:p>
            <a:pPr marL="0" indent="0" defTabSz="72000">
              <a:buNone/>
            </a:pPr>
            <a:r>
              <a:rPr lang="de-DE" dirty="0">
                <a:solidFill>
                  <a:srgbClr val="004868"/>
                </a:solidFill>
              </a:rPr>
              <a:t> </a:t>
            </a:r>
            <a:r>
              <a:rPr lang="de-DE" dirty="0" smtClean="0">
                <a:solidFill>
                  <a:srgbClr val="004868"/>
                </a:solidFill>
              </a:rPr>
              <a:t>  </a:t>
            </a:r>
            <a:r>
              <a:rPr lang="de-DE" dirty="0" err="1" smtClean="0">
                <a:solidFill>
                  <a:srgbClr val="004868"/>
                </a:solidFill>
              </a:rPr>
              <a:t>BayernAtlas</a:t>
            </a:r>
            <a:r>
              <a:rPr lang="de-DE" dirty="0" smtClean="0">
                <a:solidFill>
                  <a:srgbClr val="004868"/>
                </a:solidFill>
              </a:rPr>
              <a:t>?</a:t>
            </a:r>
            <a:br>
              <a:rPr lang="de-DE" dirty="0" smtClean="0">
                <a:solidFill>
                  <a:srgbClr val="004868"/>
                </a:solidFill>
              </a:rPr>
            </a:br>
            <a:endParaRPr lang="de-DE" sz="2400" b="1" dirty="0" smtClean="0">
              <a:solidFill>
                <a:srgbClr val="004868"/>
              </a:solidFill>
            </a:endParaRPr>
          </a:p>
          <a:p>
            <a:pPr lvl="1" defTabSz="72000"/>
            <a:r>
              <a:rPr lang="de-DE" sz="2400" b="1" dirty="0" smtClean="0">
                <a:solidFill>
                  <a:srgbClr val="004868"/>
                </a:solidFill>
                <a:hlinkClick r:id="rId2"/>
              </a:rPr>
              <a:t>www.elster.de</a:t>
            </a:r>
            <a:r>
              <a:rPr lang="de-DE" sz="2400" b="1" dirty="0" smtClean="0">
                <a:solidFill>
                  <a:srgbClr val="004868"/>
                </a:solidFill>
              </a:rPr>
              <a:t> </a:t>
            </a:r>
            <a:r>
              <a:rPr lang="de-DE" sz="2400" dirty="0" smtClean="0">
                <a:solidFill>
                  <a:srgbClr val="004868"/>
                </a:solidFill>
              </a:rPr>
              <a:t>oder</a:t>
            </a:r>
          </a:p>
          <a:p>
            <a:pPr marL="457200" lvl="1" indent="0" defTabSz="72000">
              <a:buNone/>
            </a:pPr>
            <a:r>
              <a:rPr lang="de-DE" sz="2400" dirty="0" smtClean="0">
                <a:solidFill>
                  <a:srgbClr val="004868"/>
                </a:solidFill>
              </a:rPr>
              <a:t>   </a:t>
            </a:r>
            <a:r>
              <a:rPr lang="de-DE" sz="2400" b="1" dirty="0" smtClean="0">
                <a:solidFill>
                  <a:srgbClr val="004868"/>
                </a:solidFill>
                <a:hlinkClick r:id="rId3"/>
              </a:rPr>
              <a:t>www.bayernatlas.de</a:t>
            </a:r>
            <a:endParaRPr lang="de-DE" sz="2400" b="1" dirty="0" smtClean="0">
              <a:solidFill>
                <a:srgbClr val="004868"/>
              </a:solidFill>
            </a:endParaRPr>
          </a:p>
          <a:p>
            <a:pPr lvl="1" defTabSz="72000"/>
            <a:r>
              <a:rPr lang="de-DE" sz="2400" dirty="0" smtClean="0">
                <a:solidFill>
                  <a:srgbClr val="004868"/>
                </a:solidFill>
              </a:rPr>
              <a:t>1. Juli bis 31. Dezember 2022</a:t>
            </a:r>
          </a:p>
          <a:p>
            <a:pPr lvl="1" defTabSz="72000"/>
            <a:r>
              <a:rPr lang="de-DE" sz="2400" dirty="0" err="1" smtClean="0">
                <a:solidFill>
                  <a:srgbClr val="004868"/>
                </a:solidFill>
              </a:rPr>
              <a:t>Flurstücksangaben</a:t>
            </a:r>
            <a:r>
              <a:rPr lang="de-DE" sz="2400" dirty="0" smtClean="0">
                <a:solidFill>
                  <a:srgbClr val="004868"/>
                </a:solidFill>
              </a:rPr>
              <a:t> </a:t>
            </a:r>
            <a:r>
              <a:rPr lang="de-DE" sz="2400" dirty="0">
                <a:solidFill>
                  <a:srgbClr val="004868"/>
                </a:solidFill>
              </a:rPr>
              <a:t>zum </a:t>
            </a:r>
            <a:br>
              <a:rPr lang="de-DE" sz="2400" dirty="0">
                <a:solidFill>
                  <a:srgbClr val="004868"/>
                </a:solidFill>
              </a:rPr>
            </a:br>
            <a:r>
              <a:rPr lang="de-DE" sz="2400" dirty="0">
                <a:solidFill>
                  <a:srgbClr val="004868"/>
                </a:solidFill>
              </a:rPr>
              <a:t>Stichtag 1. Januar 2022</a:t>
            </a:r>
          </a:p>
          <a:p>
            <a:pPr lvl="1" defTabSz="72000"/>
            <a:r>
              <a:rPr lang="de-DE" sz="2400" b="1" dirty="0" smtClean="0">
                <a:solidFill>
                  <a:srgbClr val="004868"/>
                </a:solidFill>
              </a:rPr>
              <a:t>kostenlos</a:t>
            </a:r>
            <a:endParaRPr lang="de-DE" sz="2400" b="1" dirty="0">
              <a:solidFill>
                <a:srgbClr val="004868"/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endParaRPr lang="de-DE" sz="16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002986"/>
            <a:ext cx="3121423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Diagramm 12"/>
          <p:cNvGraphicFramePr/>
          <p:nvPr>
            <p:extLst/>
          </p:nvPr>
        </p:nvGraphicFramePr>
        <p:xfrm>
          <a:off x="395536" y="831811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396032" y="2551123"/>
            <a:ext cx="7828562" cy="3816424"/>
            <a:chOff x="107504" y="2132856"/>
            <a:chExt cx="7828562" cy="3816424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132856"/>
              <a:ext cx="7828562" cy="38164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chteck 15"/>
            <p:cNvSpPr/>
            <p:nvPr/>
          </p:nvSpPr>
          <p:spPr>
            <a:xfrm>
              <a:off x="107504" y="2564904"/>
              <a:ext cx="172819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195736" y="2085180"/>
            <a:ext cx="4788555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Suche nach Adresse oder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Flurstücksnummer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</a:t>
            </a:r>
            <a:r>
              <a:rPr lang="de-DE" dirty="0" smtClean="0"/>
              <a:t>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395536" y="805257"/>
          <a:ext cx="792088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396032" y="2524569"/>
            <a:ext cx="7819200" cy="3816000"/>
            <a:chOff x="101241" y="2132856"/>
            <a:chExt cx="7458581" cy="3629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2" y="2132856"/>
              <a:ext cx="7452320" cy="362912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101241" y="2132856"/>
              <a:ext cx="1728194" cy="22196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2267744" y="2060848"/>
            <a:ext cx="5760640" cy="2031325"/>
          </a:xfrm>
          <a:prstGeom prst="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Bei Klick auf das Flurstück: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Anzeige der relevanten Informationen: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Gemeinde, Gemarkung, Gemarkungsnummer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Flurstücksnummer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Amtliche Fläche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Tatsächliche Nutzung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Ertragsmesszahl (bei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landwirtschaftl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Flurstücken)</a:t>
            </a:r>
          </a:p>
        </p:txBody>
      </p:sp>
    </p:spTree>
    <p:extLst>
      <p:ext uri="{BB962C8B-B14F-4D97-AF65-F5344CB8AC3E}">
        <p14:creationId xmlns:p14="http://schemas.microsoft.com/office/powerpoint/2010/main" val="3569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80728"/>
            <a:ext cx="8229600" cy="5472608"/>
          </a:xfrm>
        </p:spPr>
        <p:txBody>
          <a:bodyPr/>
          <a:lstStyle/>
          <a:p>
            <a:pPr defTabSz="72000"/>
            <a:r>
              <a:rPr lang="de-DE" dirty="0" smtClean="0">
                <a:solidFill>
                  <a:srgbClr val="004868"/>
                </a:solidFill>
              </a:rPr>
              <a:t>Wo finden Sie die Daten </a:t>
            </a:r>
          </a:p>
          <a:p>
            <a:pPr marL="0" indent="0" defTabSz="72000">
              <a:buNone/>
            </a:pPr>
            <a:r>
              <a:rPr lang="de-DE" dirty="0">
                <a:solidFill>
                  <a:srgbClr val="004868"/>
                </a:solidFill>
              </a:rPr>
              <a:t> </a:t>
            </a:r>
            <a:r>
              <a:rPr lang="de-DE" dirty="0" smtClean="0">
                <a:solidFill>
                  <a:srgbClr val="004868"/>
                </a:solidFill>
              </a:rPr>
              <a:t>  zur Flurnummer im </a:t>
            </a:r>
          </a:p>
          <a:p>
            <a:pPr marL="0" indent="0" defTabSz="72000">
              <a:buNone/>
            </a:pPr>
            <a:r>
              <a:rPr lang="de-DE" dirty="0" smtClean="0">
                <a:solidFill>
                  <a:srgbClr val="004868"/>
                </a:solidFill>
              </a:rPr>
              <a:t>   Liegenschaftskataster?</a:t>
            </a:r>
          </a:p>
          <a:p>
            <a:pPr marL="914400" lvl="1" indent="-457200" defTabSz="72000"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Amt </a:t>
            </a:r>
            <a:r>
              <a:rPr lang="de-DE" sz="2400" dirty="0">
                <a:solidFill>
                  <a:srgbClr val="004868"/>
                </a:solidFill>
              </a:rPr>
              <a:t>für Digitalisierung</a:t>
            </a:r>
            <a:r>
              <a:rPr lang="de-DE" sz="2400" dirty="0" smtClean="0">
                <a:solidFill>
                  <a:srgbClr val="004868"/>
                </a:solidFill>
              </a:rPr>
              <a:t>,</a:t>
            </a:r>
            <a:r>
              <a:rPr lang="de-DE" sz="2400" dirty="0">
                <a:solidFill>
                  <a:srgbClr val="004868"/>
                </a:solidFill>
              </a:rPr>
              <a:t/>
            </a:r>
            <a:br>
              <a:rPr lang="de-DE" sz="2400" dirty="0">
                <a:solidFill>
                  <a:srgbClr val="004868"/>
                </a:solidFill>
              </a:rPr>
            </a:br>
            <a:r>
              <a:rPr lang="de-DE" sz="2400" dirty="0">
                <a:solidFill>
                  <a:srgbClr val="004868"/>
                </a:solidFill>
              </a:rPr>
              <a:t>Breitband und Vermessung</a:t>
            </a:r>
          </a:p>
          <a:p>
            <a:pPr lvl="1" defTabSz="72000"/>
            <a:r>
              <a:rPr lang="de-DE" sz="2400" dirty="0">
                <a:solidFill>
                  <a:srgbClr val="004868"/>
                </a:solidFill>
              </a:rPr>
              <a:t>Stichtag 1. Januar 2022</a:t>
            </a:r>
          </a:p>
          <a:p>
            <a:pPr lvl="1" defTabSz="72000"/>
            <a:r>
              <a:rPr lang="de-DE" sz="2400" b="1" dirty="0">
                <a:solidFill>
                  <a:srgbClr val="004868"/>
                </a:solidFill>
              </a:rPr>
              <a:t>Kostenpflichtig: 8,- €</a:t>
            </a:r>
          </a:p>
          <a:p>
            <a:pPr lvl="1" defTabSz="72000"/>
            <a:r>
              <a:rPr lang="de-DE" sz="2400" b="1" dirty="0">
                <a:solidFill>
                  <a:srgbClr val="004868"/>
                </a:solidFill>
              </a:rPr>
              <a:t>Ab 1. Juli 2022</a:t>
            </a:r>
          </a:p>
          <a:p>
            <a:pPr lvl="1" defTabSz="72000"/>
            <a:r>
              <a:rPr lang="de-DE" sz="2400" dirty="0" smtClean="0">
                <a:solidFill>
                  <a:srgbClr val="004868"/>
                </a:solidFill>
              </a:rPr>
              <a:t>2. </a:t>
            </a:r>
            <a:r>
              <a:rPr lang="de-DE" sz="2400" b="1" dirty="0">
                <a:solidFill>
                  <a:srgbClr val="004868"/>
                </a:solidFill>
              </a:rPr>
              <a:t>Digitaler Abruf durch </a:t>
            </a:r>
            <a:endParaRPr lang="de-DE" sz="2400" b="1" dirty="0" smtClean="0">
              <a:solidFill>
                <a:srgbClr val="004868"/>
              </a:solidFill>
            </a:endParaRPr>
          </a:p>
          <a:p>
            <a:pPr marL="444500" indent="-444500" defTabSz="72000">
              <a:buNone/>
            </a:pPr>
            <a:r>
              <a:rPr lang="de-DE" sz="2400" b="1" dirty="0">
                <a:solidFill>
                  <a:srgbClr val="004868"/>
                </a:solidFill>
              </a:rPr>
              <a:t> </a:t>
            </a:r>
            <a:r>
              <a:rPr lang="de-DE" sz="2400" b="1" dirty="0" smtClean="0">
                <a:solidFill>
                  <a:srgbClr val="004868"/>
                </a:solidFill>
              </a:rPr>
              <a:t>        Ihre*n </a:t>
            </a:r>
            <a:r>
              <a:rPr lang="de-DE" sz="2400" b="1" dirty="0">
                <a:solidFill>
                  <a:srgbClr val="004868"/>
                </a:solidFill>
              </a:rPr>
              <a:t>Steuerberater*in</a:t>
            </a:r>
          </a:p>
          <a:p>
            <a:pPr marL="444500" indent="-444500" defTabSz="72000">
              <a:buNone/>
            </a:pPr>
            <a:r>
              <a:rPr lang="de-DE" sz="2400" b="1" dirty="0">
                <a:solidFill>
                  <a:srgbClr val="004868"/>
                </a:solidFill>
              </a:rPr>
              <a:t>	</a:t>
            </a:r>
            <a:r>
              <a:rPr lang="de-DE" sz="2400" dirty="0">
                <a:solidFill>
                  <a:srgbClr val="004868"/>
                </a:solidFill>
              </a:rPr>
              <a:t>(Vollmacht für Bestellung </a:t>
            </a:r>
            <a:br>
              <a:rPr lang="de-DE" sz="2400" dirty="0">
                <a:solidFill>
                  <a:srgbClr val="004868"/>
                </a:solidFill>
              </a:rPr>
            </a:br>
            <a:r>
              <a:rPr lang="de-DE" sz="2400" dirty="0">
                <a:solidFill>
                  <a:srgbClr val="004868"/>
                </a:solidFill>
              </a:rPr>
              <a:t>erforderlich</a:t>
            </a:r>
            <a:r>
              <a:rPr lang="de-DE" sz="2400" dirty="0" smtClean="0">
                <a:solidFill>
                  <a:srgbClr val="004868"/>
                </a:solidFill>
              </a:rPr>
              <a:t>)</a:t>
            </a:r>
            <a:endParaRPr lang="de-DE" sz="16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825" y="965204"/>
            <a:ext cx="3029975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463" y="980728"/>
            <a:ext cx="8549017" cy="5400600"/>
          </a:xfrm>
        </p:spPr>
        <p:txBody>
          <a:bodyPr/>
          <a:lstStyle/>
          <a:p>
            <a:r>
              <a:rPr lang="de-DE" dirty="0" smtClean="0">
                <a:solidFill>
                  <a:srgbClr val="004868"/>
                </a:solidFill>
              </a:rPr>
              <a:t>Besonderheit: Wohngebäude (vormals </a:t>
            </a:r>
            <a:r>
              <a:rPr lang="de-DE" dirty="0" err="1" smtClean="0">
                <a:solidFill>
                  <a:srgbClr val="004868"/>
                </a:solidFill>
              </a:rPr>
              <a:t>LuF</a:t>
            </a:r>
            <a:r>
              <a:rPr lang="de-DE" dirty="0" smtClean="0">
                <a:solidFill>
                  <a:srgbClr val="004868"/>
                </a:solidFill>
              </a:rPr>
              <a:t>)</a:t>
            </a:r>
          </a:p>
          <a:p>
            <a:endParaRPr lang="de-DE" sz="1800" dirty="0">
              <a:solidFill>
                <a:srgbClr val="004868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accent1"/>
                </a:solidFill>
                <a:highlight>
                  <a:srgbClr val="FFFF00"/>
                </a:highlight>
              </a:rPr>
              <a:t>Nicht</a:t>
            </a:r>
            <a:r>
              <a:rPr lang="de-DE" sz="2000" dirty="0">
                <a:solidFill>
                  <a:schemeClr val="accent1"/>
                </a:solidFill>
              </a:rPr>
              <a:t> zu einem </a:t>
            </a:r>
            <a:r>
              <a:rPr lang="de-DE" sz="2000" u="sng" dirty="0">
                <a:solidFill>
                  <a:schemeClr val="accent1"/>
                </a:solidFill>
              </a:rPr>
              <a:t>Betrieb der Land- und Forstwirtschaft</a:t>
            </a:r>
            <a:r>
              <a:rPr lang="de-DE" sz="2000" dirty="0">
                <a:solidFill>
                  <a:schemeClr val="accent1"/>
                </a:solidFill>
              </a:rPr>
              <a:t> gehören bspw. </a:t>
            </a:r>
            <a:r>
              <a:rPr lang="de-DE" sz="2000" dirty="0">
                <a:solidFill>
                  <a:schemeClr val="accent1"/>
                </a:solidFill>
                <a:highlight>
                  <a:srgbClr val="FFFF00"/>
                </a:highlight>
              </a:rPr>
              <a:t>Wohngebäude</a:t>
            </a:r>
            <a:r>
              <a:rPr lang="de-DE" sz="2000" dirty="0">
                <a:solidFill>
                  <a:schemeClr val="accent1"/>
                </a:solidFill>
              </a:rPr>
              <a:t> (auch die, in denen </a:t>
            </a:r>
            <a:r>
              <a:rPr lang="de-DE" sz="2000" dirty="0" smtClean="0">
                <a:solidFill>
                  <a:schemeClr val="accent1"/>
                </a:solidFill>
              </a:rPr>
              <a:t>der Betriebsinhaber, Altenteiler </a:t>
            </a:r>
            <a:r>
              <a:rPr lang="de-DE" sz="2000" dirty="0">
                <a:solidFill>
                  <a:schemeClr val="accent1"/>
                </a:solidFill>
              </a:rPr>
              <a:t>oder Angestellte wohnen) und der zugehörige Grund und Boden (Umgriff</a:t>
            </a:r>
            <a:r>
              <a:rPr lang="de-DE" sz="2000" dirty="0" smtClean="0">
                <a:solidFill>
                  <a:schemeClr val="accent1"/>
                </a:solidFill>
              </a:rPr>
              <a:t>)</a:t>
            </a:r>
            <a:endParaRPr lang="de-DE" sz="2000" dirty="0">
              <a:solidFill>
                <a:schemeClr val="accent1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1000" dirty="0">
              <a:solidFill>
                <a:schemeClr val="accent1"/>
              </a:solidFill>
            </a:endParaRPr>
          </a:p>
          <a:p>
            <a:pPr marL="0" indent="0" defTabSz="36000">
              <a:buNone/>
            </a:pPr>
            <a:r>
              <a:rPr lang="de-DE" sz="2000" dirty="0">
                <a:solidFill>
                  <a:schemeClr val="accent1"/>
                </a:solidFill>
              </a:rPr>
              <a:t>										</a:t>
            </a:r>
            <a:r>
              <a:rPr lang="de-DE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Wichtig: </a:t>
            </a:r>
            <a:r>
              <a:rPr lang="de-DE" sz="2000" dirty="0">
                <a:solidFill>
                  <a:schemeClr val="accent1"/>
                </a:solidFill>
                <a:highlight>
                  <a:srgbClr val="FFFF00"/>
                </a:highlight>
              </a:rPr>
              <a:t>Diese Flächen und Gebäude gehören </a:t>
            </a:r>
            <a:r>
              <a:rPr lang="de-DE" sz="2000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zum Grundvermögen!</a:t>
            </a:r>
          </a:p>
          <a:p>
            <a:pPr marL="0" indent="0" defTabSz="36000">
              <a:buNone/>
            </a:pPr>
            <a:endParaRPr lang="de-DE" sz="20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defTabSz="360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accent1"/>
                </a:solidFill>
              </a:rPr>
              <a:t>Besteht eine </a:t>
            </a:r>
            <a:r>
              <a:rPr lang="de-DE" sz="2000" dirty="0" smtClean="0">
                <a:solidFill>
                  <a:schemeClr val="accent1"/>
                </a:solidFill>
              </a:rPr>
              <a:t>enge räumliche </a:t>
            </a:r>
            <a:r>
              <a:rPr lang="de-DE" sz="2000" dirty="0">
                <a:solidFill>
                  <a:schemeClr val="accent1"/>
                </a:solidFill>
              </a:rPr>
              <a:t>Verbindung mit dem Betrieb der Land- und Forstwirtschaft </a:t>
            </a:r>
            <a:r>
              <a:rPr lang="de-DE" sz="2000" dirty="0" smtClean="0">
                <a:solidFill>
                  <a:schemeClr val="accent1"/>
                </a:solidFill>
              </a:rPr>
              <a:t>und mindestens einer der Bewohner ist durch eine mehr als nur gelegentliche Tätigkeit (jährlicher Arbeitsaufwand von insgesamt 4 Wochen) an den Betrieb gebunden</a:t>
            </a:r>
          </a:p>
          <a:p>
            <a:pPr defTabSz="36000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accent1"/>
                </a:solidFill>
              </a:rPr>
              <a:t>w</a:t>
            </a:r>
            <a:r>
              <a:rPr lang="de-DE" sz="2000" dirty="0" smtClean="0">
                <a:solidFill>
                  <a:schemeClr val="accent1"/>
                </a:solidFill>
              </a:rPr>
              <a:t>ird die Grundsteuermesszahl für den Äquivalenzbetrag der Wohnflächen um 25 % ermäßigt</a:t>
            </a:r>
          </a:p>
          <a:p>
            <a:pPr defTabSz="36000">
              <a:buFont typeface="Symbol" panose="05050102010706020507" pitchFamily="18" charset="2"/>
              <a:buChar char="-"/>
            </a:pPr>
            <a:endParaRPr lang="de-DE" sz="20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0" indent="0" defTabSz="36000">
              <a:buNone/>
            </a:pPr>
            <a:r>
              <a:rPr lang="de-DE" sz="2000" dirty="0" smtClean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</a:p>
          <a:p>
            <a:pPr marL="0" indent="0" defTabSz="36000"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endParaRPr lang="de-DE" sz="20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0" lvl="0" indent="0"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tabLst>
                <a:tab pos="137160" algn="l"/>
              </a:tabLst>
            </a:pPr>
            <a:r>
              <a:rPr lang="de-DE" sz="2000" spc="30" dirty="0">
                <a:solidFill>
                  <a:srgbClr val="004868"/>
                </a:solidFill>
                <a:ea typeface="Arial Narrow" panose="020B0606020202030204" pitchFamily="34" charset="0"/>
              </a:rPr>
              <a:t>		</a:t>
            </a:r>
          </a:p>
          <a:p>
            <a:pPr marL="0" lvl="0" indent="0">
              <a:lnSpc>
                <a:spcPts val="12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tabLst>
                <a:tab pos="137160" algn="l"/>
              </a:tabLst>
            </a:pPr>
            <a:endParaRPr lang="de-DE" sz="1600" spc="30" dirty="0">
              <a:solidFill>
                <a:srgbClr val="004868"/>
              </a:solidFill>
              <a:ea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Pfeil nach rechts 4"/>
          <p:cNvSpPr/>
          <p:nvPr/>
        </p:nvSpPr>
        <p:spPr>
          <a:xfrm flipV="1">
            <a:off x="143812" y="2996952"/>
            <a:ext cx="3592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flipV="1">
            <a:off x="251520" y="5020671"/>
            <a:ext cx="3592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8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Inhalt des </a:t>
            </a:r>
            <a:r>
              <a:rPr lang="de-DE" dirty="0" err="1" smtClean="0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004868"/>
                </a:solidFill>
              </a:rPr>
              <a:t>Beispiel: </a:t>
            </a:r>
            <a:r>
              <a:rPr lang="de-DE" dirty="0" smtClean="0">
                <a:solidFill>
                  <a:srgbClr val="004868"/>
                </a:solidFill>
              </a:rPr>
              <a:t>EFH des Betriebsinhabers: </a:t>
            </a:r>
            <a:endParaRPr lang="de-DE" sz="1400" dirty="0">
              <a:solidFill>
                <a:srgbClr val="004868"/>
              </a:solidFill>
            </a:endParaRPr>
          </a:p>
          <a:p>
            <a:pPr marL="0" lvl="0" indent="0">
              <a:buNone/>
            </a:pPr>
            <a:endParaRPr lang="de-DE" sz="1000" dirty="0">
              <a:solidFill>
                <a:srgbClr val="004868"/>
              </a:solidFill>
            </a:endParaRP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600 m² Fläche des Grund und Bodens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(bestehend aus </a:t>
            </a:r>
            <a:r>
              <a:rPr lang="de-DE" sz="1800" dirty="0" err="1">
                <a:solidFill>
                  <a:srgbClr val="004868"/>
                </a:solidFill>
              </a:rPr>
              <a:t>FlNr</a:t>
            </a:r>
            <a:r>
              <a:rPr lang="de-DE" sz="1800" dirty="0">
                <a:solidFill>
                  <a:srgbClr val="004868"/>
                </a:solidFill>
              </a:rPr>
              <a:t> 123 mit 450 m² und </a:t>
            </a:r>
            <a:r>
              <a:rPr lang="de-DE" sz="1800" dirty="0" err="1">
                <a:solidFill>
                  <a:srgbClr val="004868"/>
                </a:solidFill>
              </a:rPr>
              <a:t>FlNr</a:t>
            </a:r>
            <a:r>
              <a:rPr lang="de-DE" sz="1800" dirty="0">
                <a:solidFill>
                  <a:srgbClr val="004868"/>
                </a:solidFill>
              </a:rPr>
              <a:t> 123/1 mit 150 m²)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120 m² Wohnfläche, Garage 42 m²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Hebesatz der Gemeinde: 400 %</a:t>
            </a:r>
            <a:endParaRPr lang="de-DE" sz="1800" b="1" dirty="0">
              <a:solidFill>
                <a:srgbClr val="FF0000"/>
              </a:solidFill>
            </a:endParaRPr>
          </a:p>
          <a:p>
            <a:endParaRPr lang="de-DE" sz="2400" dirty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36817"/>
              </p:ext>
            </p:extLst>
          </p:nvPr>
        </p:nvGraphicFramePr>
        <p:xfrm>
          <a:off x="863587" y="3315717"/>
          <a:ext cx="7416825" cy="2967183"/>
        </p:xfrm>
        <a:graphic>
          <a:graphicData uri="http://schemas.openxmlformats.org/drawingml/2006/table">
            <a:tbl>
              <a:tblPr firstRow="1" firstCol="1" bandRow="1"/>
              <a:tblGrid>
                <a:gridCol w="2221877">
                  <a:extLst>
                    <a:ext uri="{9D8B030D-6E8A-4147-A177-3AD203B41FA5}">
                      <a16:colId xmlns:a16="http://schemas.microsoft.com/office/drawing/2014/main" val="656067164"/>
                    </a:ext>
                  </a:extLst>
                </a:gridCol>
                <a:gridCol w="2730596">
                  <a:extLst>
                    <a:ext uri="{9D8B030D-6E8A-4147-A177-3AD203B41FA5}">
                      <a16:colId xmlns:a16="http://schemas.microsoft.com/office/drawing/2014/main" val="19031647"/>
                    </a:ext>
                  </a:extLst>
                </a:gridCol>
                <a:gridCol w="2464352">
                  <a:extLst>
                    <a:ext uri="{9D8B030D-6E8A-4147-A177-3AD203B41FA5}">
                      <a16:colId xmlns:a16="http://schemas.microsoft.com/office/drawing/2014/main" val="838896725"/>
                    </a:ext>
                  </a:extLst>
                </a:gridCol>
              </a:tblGrid>
              <a:tr h="304617"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435" algn="ctr" fontAlgn="base">
                        <a:lnSpc>
                          <a:spcPts val="980"/>
                        </a:lnSpc>
                        <a:spcBef>
                          <a:spcPts val="1695"/>
                        </a:spcBef>
                        <a:spcAft>
                          <a:spcPts val="162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Grund und Boden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80"/>
                        </a:lnSpc>
                        <a:spcBef>
                          <a:spcPts val="280"/>
                        </a:spcBef>
                        <a:spcAft>
                          <a:spcPts val="155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Gebäude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59827"/>
                  </a:ext>
                </a:extLst>
              </a:tr>
              <a:tr h="4874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80"/>
                        </a:lnSpc>
                        <a:spcBef>
                          <a:spcPts val="950"/>
                        </a:spcBef>
                        <a:spcAft>
                          <a:spcPts val="90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Wohnnutzung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1429"/>
                  </a:ext>
                </a:extLst>
              </a:tr>
              <a:tr h="564531">
                <a:tc>
                  <a:txBody>
                    <a:bodyPr/>
                    <a:lstStyle/>
                    <a:p>
                      <a:pPr marR="382905" algn="l" fontAlgn="base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Fläche</a:t>
                      </a:r>
                    </a:p>
                    <a:p>
                      <a:pPr marR="382905" algn="l" fontAlgn="base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Äquivalenzzahl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3600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Fläche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der Flurstücke 600 qm </a:t>
                      </a:r>
                    </a:p>
                    <a:p>
                      <a:pPr marL="274320" indent="-228600"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0,04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€ / m</a:t>
                      </a:r>
                      <a:r>
                        <a:rPr lang="de-DE" sz="16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2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Wohnfläche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120 qm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/>
                      </a:r>
                      <a:b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</a:b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0,50 € / m</a:t>
                      </a:r>
                      <a:r>
                        <a:rPr lang="de-DE" sz="16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2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311946"/>
                  </a:ext>
                </a:extLst>
              </a:tr>
              <a:tr h="631611">
                <a:tc>
                  <a:txBody>
                    <a:bodyPr/>
                    <a:lstStyle/>
                    <a:p>
                      <a:pPr marL="137160" indent="-91440" fontAlgn="base">
                        <a:lnSpc>
                          <a:spcPct val="100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Äquivalenzbeträge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  <a:p>
                      <a:pPr marL="137160" indent="-91440" fontAlgn="base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13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Grundsteuermesszahl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indent="-9144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24 € </a:t>
                      </a:r>
                      <a: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</a:br>
                      <a:endParaRPr lang="de-DE" sz="800" b="0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+mn-cs"/>
                      </a:endParaRPr>
                    </a:p>
                    <a:p>
                      <a:pPr marL="137160" indent="-9144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100 </a:t>
                      </a:r>
                      <a: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%</a:t>
                      </a: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60 €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870"/>
                        </a:spcBef>
                        <a:spcAft>
                          <a:spcPts val="585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52,50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559838"/>
                  </a:ext>
                </a:extLst>
              </a:tr>
              <a:tr h="540620">
                <a:tc gridSpan="3">
                  <a:txBody>
                    <a:bodyPr/>
                    <a:lstStyle/>
                    <a:p>
                      <a:pPr marL="45720" fontAlgn="base">
                        <a:lnSpc>
                          <a:spcPct val="100000"/>
                        </a:lnSpc>
                        <a:spcAft>
                          <a:spcPts val="175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Grundsteuermessbetrag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                                                        55 €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/>
                      </a:r>
                      <a:b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</a:b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Hebesatz der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Gemeinde                                                         400 %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26430"/>
                  </a:ext>
                </a:extLst>
              </a:tr>
              <a:tr h="323334">
                <a:tc gridSpan="3">
                  <a:txBody>
                    <a:bodyPr/>
                    <a:lstStyle/>
                    <a:p>
                      <a:pPr marL="45720" fontAlgn="base">
                        <a:lnSpc>
                          <a:spcPts val="980"/>
                        </a:lnSpc>
                        <a:spcBef>
                          <a:spcPts val="255"/>
                        </a:spcBef>
                        <a:spcAft>
                          <a:spcPts val="27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Grundsteuer                                                        220 €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8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372" y="1124744"/>
            <a:ext cx="8380395" cy="5145435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Seite </a:t>
            </a:r>
            <a:r>
              <a:rPr lang="de-DE" sz="1800" dirty="0"/>
              <a:t>2 </a:t>
            </a:r>
            <a:r>
              <a:rPr lang="de-DE" sz="1800" dirty="0" smtClean="0"/>
              <a:t>der Anlage </a:t>
            </a:r>
            <a:r>
              <a:rPr lang="de-DE" sz="1800" dirty="0"/>
              <a:t>Grundsteuerbefreiung</a:t>
            </a:r>
            <a:r>
              <a:rPr lang="de-DE" sz="1800" dirty="0" smtClean="0"/>
              <a:t>/-ermäßigung (</a:t>
            </a:r>
            <a:r>
              <a:rPr lang="de-DE" sz="1800" dirty="0" err="1"/>
              <a:t>BayGrSt</a:t>
            </a:r>
            <a:r>
              <a:rPr lang="de-DE" sz="1800" dirty="0"/>
              <a:t> 4</a:t>
            </a:r>
            <a:r>
              <a:rPr lang="de-DE" sz="1800" dirty="0" smtClean="0"/>
              <a:t>) 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pPr marL="0" indent="0">
              <a:buNone/>
            </a:pP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Nummer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Ermäßigung:</a:t>
            </a:r>
          </a:p>
          <a:p>
            <a:pPr marL="0" indent="0">
              <a:buNone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Die Nummer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der zutreffenden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Ermäßigung finden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Sie unter „Liste der Ermäßigung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der Grundsteuermesszahl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“ in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der Anleitung zu </a:t>
            </a:r>
            <a:r>
              <a:rPr lang="de-DE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BayGrSt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marL="0" indent="0">
              <a:buNone/>
            </a:pPr>
            <a:r>
              <a:rPr lang="de-DE" sz="1700" b="1" dirty="0">
                <a:latin typeface="Arial" panose="020B0604020202020204" pitchFamily="34" charset="0"/>
                <a:cs typeface="Arial" panose="020B0604020202020204" pitchFamily="34" charset="0"/>
              </a:rPr>
              <a:t>Bei Abgabe über ELSTER gibt es einen entsprechenden Hilfetext, der Sie hierauf </a:t>
            </a:r>
            <a:r>
              <a:rPr lang="de-D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hinweist.</a:t>
            </a:r>
            <a:endParaRPr lang="de-D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556792"/>
            <a:ext cx="8162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4" y="3717032"/>
            <a:ext cx="3337626" cy="27473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65554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Historie zur Grundsteuerreform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Inhalt des Bayerischen Grundsteuergesetzes mit Beispielen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Abgabe der Grundsteuererklärung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ELSTER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sz="2400" dirty="0" smtClean="0">
                <a:solidFill>
                  <a:srgbClr val="004868"/>
                </a:solidFill>
              </a:rPr>
              <a:t>Informationsangebot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3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Abgabe der Grundsteuererklärung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35285"/>
            <a:ext cx="8229600" cy="5221065"/>
          </a:xfrm>
        </p:spPr>
        <p:txBody>
          <a:bodyPr/>
          <a:lstStyle/>
          <a:p>
            <a:r>
              <a:rPr lang="de-DE" dirty="0" smtClean="0">
                <a:solidFill>
                  <a:srgbClr val="004868"/>
                </a:solidFill>
              </a:rPr>
              <a:t>Elektronisch über </a:t>
            </a:r>
            <a:r>
              <a:rPr lang="de-DE" b="1" dirty="0">
                <a:solidFill>
                  <a:srgbClr val="004868"/>
                </a:solidFill>
                <a:highlight>
                  <a:srgbClr val="FFFF00"/>
                </a:highlight>
              </a:rPr>
              <a:t>ELSTER – Ihr Online-Finanzamt ab 1. Juli 2022 unter www.elster.de</a:t>
            </a:r>
          </a:p>
          <a:p>
            <a:r>
              <a:rPr lang="de-DE" dirty="0" smtClean="0">
                <a:solidFill>
                  <a:srgbClr val="004868"/>
                </a:solidFill>
              </a:rPr>
              <a:t>Erklärungsvordrucke und Ausfüllanleitungen </a:t>
            </a:r>
            <a:r>
              <a:rPr lang="de-DE" dirty="0">
                <a:solidFill>
                  <a:srgbClr val="004868"/>
                </a:solidFill>
                <a:highlight>
                  <a:srgbClr val="FFFF00"/>
                </a:highlight>
              </a:rPr>
              <a:t>in Papier:</a:t>
            </a:r>
          </a:p>
          <a:p>
            <a:pPr lvl="1"/>
            <a:r>
              <a:rPr lang="de-DE" dirty="0">
                <a:solidFill>
                  <a:srgbClr val="004868"/>
                </a:solidFill>
              </a:rPr>
              <a:t>in den Finanzämtern ab 1. Juli 2022</a:t>
            </a:r>
          </a:p>
          <a:p>
            <a:pPr lvl="1"/>
            <a:r>
              <a:rPr lang="de-DE" dirty="0">
                <a:solidFill>
                  <a:srgbClr val="004868"/>
                </a:solidFill>
              </a:rPr>
              <a:t>in den </a:t>
            </a:r>
            <a:r>
              <a:rPr lang="de-DE" dirty="0" smtClean="0">
                <a:solidFill>
                  <a:srgbClr val="004868"/>
                </a:solidFill>
              </a:rPr>
              <a:t>Kommunen </a:t>
            </a:r>
            <a:r>
              <a:rPr lang="de-DE" dirty="0">
                <a:solidFill>
                  <a:srgbClr val="004868"/>
                </a:solidFill>
              </a:rPr>
              <a:t>ab 1. Juli 2022</a:t>
            </a:r>
          </a:p>
          <a:p>
            <a:pPr lvl="1"/>
            <a:r>
              <a:rPr lang="de-DE" dirty="0">
                <a:solidFill>
                  <a:srgbClr val="004868"/>
                </a:solidFill>
              </a:rPr>
              <a:t>vorausfüllbare online PDFs auf www.grundsteuer.bayern.de bereits jetzt</a:t>
            </a:r>
            <a:endParaRPr lang="de-DE" dirty="0" smtClean="0"/>
          </a:p>
          <a:p>
            <a:r>
              <a:rPr lang="de-DE" dirty="0" smtClean="0">
                <a:solidFill>
                  <a:srgbClr val="004868"/>
                </a:solidFill>
              </a:rPr>
              <a:t>Abgabe in </a:t>
            </a:r>
            <a:r>
              <a:rPr lang="de-DE" dirty="0">
                <a:solidFill>
                  <a:srgbClr val="004868"/>
                </a:solidFill>
                <a:highlight>
                  <a:srgbClr val="FFFF00"/>
                </a:highlight>
              </a:rPr>
              <a:t>Ihrem örtlichen Finanzamt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87" y="1772816"/>
            <a:ext cx="14001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Abgabe der Grundsteuererklärung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004868"/>
                </a:solidFill>
              </a:rPr>
              <a:t>Frist zur Erklärungsabgabe:</a:t>
            </a: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1. Juli </a:t>
            </a:r>
            <a:r>
              <a:rPr lang="de-DE" b="1" dirty="0">
                <a:solidFill>
                  <a:srgbClr val="004868"/>
                </a:solidFill>
                <a:highlight>
                  <a:srgbClr val="FFFF00"/>
                </a:highlight>
              </a:rPr>
              <a:t>2022 bis 31. Oktober 2022</a:t>
            </a:r>
          </a:p>
          <a:p>
            <a:pPr marL="514350" indent="-514350" algn="ctr">
              <a:buAutoNum type="arabicPeriod"/>
            </a:pPr>
            <a:endParaRPr lang="de-DE" b="1" dirty="0">
              <a:solidFill>
                <a:srgbClr val="EB8500"/>
              </a:solidFill>
            </a:endParaRPr>
          </a:p>
          <a:p>
            <a:pPr marL="514350" indent="-514350" algn="ctr">
              <a:buAutoNum type="arabicPeriod"/>
            </a:pPr>
            <a:endParaRPr lang="de-DE" b="1" dirty="0" smtClean="0">
              <a:solidFill>
                <a:srgbClr val="EB8500"/>
              </a:solidFill>
            </a:endParaRP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004868"/>
                </a:solidFill>
              </a:rPr>
              <a:t>Stichtag: 1. Januar 2022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4868"/>
                </a:solidFill>
                <a:highlight>
                  <a:srgbClr val="FFFF00"/>
                </a:highlight>
              </a:rPr>
              <a:t>die Eigentumsverhältnisse und die tatsächlichen (baulichen) Gegebenheiten zum 1. Januar sind maßgebend</a:t>
            </a:r>
          </a:p>
          <a:p>
            <a:pPr marL="0" indent="0" algn="ctr">
              <a:buNone/>
            </a:pPr>
            <a:endParaRPr lang="de-DE" b="1" dirty="0">
              <a:solidFill>
                <a:srgbClr val="EB85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572000" y="2492896"/>
            <a:ext cx="0" cy="1224136"/>
          </a:xfrm>
          <a:prstGeom prst="straightConnector1">
            <a:avLst/>
          </a:prstGeom>
          <a:ln w="984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/>
              <a:t>ELSTER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80728"/>
            <a:ext cx="8229600" cy="4525963"/>
          </a:xfrm>
        </p:spPr>
        <p:txBody>
          <a:bodyPr/>
          <a:lstStyle/>
          <a:p>
            <a:r>
              <a:rPr lang="de-DE" dirty="0" smtClean="0"/>
              <a:t>Vorteile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2720" y="1788907"/>
            <a:ext cx="3984480" cy="5890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srgbClr val="FFFFFF"/>
                </a:solidFill>
                <a:latin typeface="Tahoma" pitchFamily="34" charset="0"/>
              </a:rPr>
              <a:t>Für den Anwender </a:t>
            </a:r>
            <a:br>
              <a:rPr lang="de-DE" altLang="de-DE" sz="1600" b="1" dirty="0">
                <a:solidFill>
                  <a:srgbClr val="FFFFFF"/>
                </a:solidFill>
                <a:latin typeface="Tahoma" pitchFamily="34" charset="0"/>
              </a:rPr>
            </a:br>
            <a:endParaRPr lang="de-DE" altLang="de-DE" sz="16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22720" y="2507541"/>
            <a:ext cx="3984480" cy="3917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Papierlose Steuererklärung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22720" y="2965510"/>
            <a:ext cx="3984480" cy="39028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Übernahme der Vorjahresdaten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22720" y="3920245"/>
            <a:ext cx="3984480" cy="3917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 err="1">
                <a:solidFill>
                  <a:prstClr val="black"/>
                </a:solidFill>
                <a:latin typeface="Tahoma" pitchFamily="34" charset="0"/>
              </a:rPr>
              <a:t>Bescheiddatenabgleich</a:t>
            </a: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 / -vergleich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22720" y="3458095"/>
            <a:ext cx="3984480" cy="39028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Berechnung der </a:t>
            </a:r>
            <a:r>
              <a:rPr lang="de-DE" altLang="de-DE" sz="1600" b="1" dirty="0" err="1">
                <a:solidFill>
                  <a:prstClr val="black"/>
                </a:solidFill>
                <a:latin typeface="Tahoma" pitchFamily="34" charset="0"/>
              </a:rPr>
              <a:t>voraussichtl</a:t>
            </a: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. </a:t>
            </a:r>
            <a:r>
              <a:rPr lang="de-DE" altLang="de-DE" sz="1600" b="1" dirty="0" smtClean="0">
                <a:solidFill>
                  <a:prstClr val="black"/>
                </a:solidFill>
                <a:latin typeface="Tahoma" pitchFamily="34" charset="0"/>
              </a:rPr>
              <a:t>Steuer</a:t>
            </a:r>
            <a:endParaRPr lang="de-DE" altLang="de-DE" sz="16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22720" y="4383835"/>
            <a:ext cx="3984480" cy="4853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 smtClean="0">
                <a:solidFill>
                  <a:prstClr val="black"/>
                </a:solidFill>
                <a:latin typeface="Tahoma" pitchFamily="34" charset="0"/>
              </a:rPr>
              <a:t>Abruf von Bescheinigungen </a:t>
            </a: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/ </a:t>
            </a:r>
            <a:r>
              <a:rPr lang="de-DE" altLang="de-DE" sz="1600" b="1" dirty="0" smtClean="0">
                <a:solidFill>
                  <a:prstClr val="black"/>
                </a:solidFill>
                <a:latin typeface="Tahoma" pitchFamily="34" charset="0"/>
              </a:rPr>
              <a:t/>
            </a:r>
            <a:br>
              <a:rPr lang="de-DE" altLang="de-DE" sz="1600" b="1" dirty="0" smtClean="0">
                <a:solidFill>
                  <a:prstClr val="black"/>
                </a:solidFill>
                <a:latin typeface="Tahoma" pitchFamily="34" charset="0"/>
              </a:rPr>
            </a:br>
            <a:r>
              <a:rPr lang="de-DE" altLang="de-DE" sz="1600" b="1" dirty="0" smtClean="0">
                <a:solidFill>
                  <a:prstClr val="black"/>
                </a:solidFill>
                <a:latin typeface="Tahoma" pitchFamily="34" charset="0"/>
              </a:rPr>
              <a:t>Vorausgefüllte Steuererklärung</a:t>
            </a:r>
            <a:endParaRPr lang="de-DE" altLang="de-DE" sz="16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643841" y="5013176"/>
            <a:ext cx="3985920" cy="39316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>
                <a:solidFill>
                  <a:prstClr val="black"/>
                </a:solidFill>
                <a:latin typeface="Tahoma" pitchFamily="34" charset="0"/>
              </a:rPr>
              <a:t>Prüfung auf formale Fehler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636801" y="1795870"/>
            <a:ext cx="3984480" cy="5890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srgbClr val="FFFFFF"/>
                </a:solidFill>
                <a:latin typeface="Tahoma" pitchFamily="34" charset="0"/>
              </a:rPr>
              <a:t>Für den Bearbeiter bzw. für die  </a:t>
            </a:r>
            <a:br>
              <a:rPr lang="de-DE" altLang="de-DE" sz="1600" b="1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de-DE" altLang="de-DE" sz="1600" b="1" dirty="0">
                <a:solidFill>
                  <a:srgbClr val="FFFFFF"/>
                </a:solidFill>
                <a:latin typeface="Tahoma" pitchFamily="34" charset="0"/>
              </a:rPr>
              <a:t>Steuerverwaltung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4636801" y="2514504"/>
            <a:ext cx="3984480" cy="3917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Keine manuelle Erfassung der Daten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638241" y="2972472"/>
            <a:ext cx="3983040" cy="39172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FF00"/>
            </a:solidFill>
            <a:round/>
            <a:headEnd/>
            <a:tailEnd/>
          </a:ln>
          <a:effectLst/>
          <a:extLst/>
        </p:spPr>
        <p:txBody>
          <a:bodyPr wrap="none" lIns="28162" tIns="14081" rIns="28162" bIns="14081" anchor="ctr"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altLang="de-DE" sz="1600" b="1" dirty="0">
                <a:solidFill>
                  <a:prstClr val="black"/>
                </a:solidFill>
                <a:latin typeface="Tahoma" pitchFamily="34" charset="0"/>
              </a:rPr>
              <a:t>Schnellere Bearbeitung</a:t>
            </a:r>
          </a:p>
        </p:txBody>
      </p:sp>
    </p:spTree>
    <p:extLst>
      <p:ext uri="{BB962C8B-B14F-4D97-AF65-F5344CB8AC3E}">
        <p14:creationId xmlns:p14="http://schemas.microsoft.com/office/powerpoint/2010/main" val="39772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Informationsangebot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908720"/>
            <a:ext cx="8424168" cy="5688632"/>
          </a:xfrm>
        </p:spPr>
        <p:txBody>
          <a:bodyPr/>
          <a:lstStyle/>
          <a:p>
            <a:pPr marL="0" indent="0">
              <a:buNone/>
            </a:pPr>
            <a:r>
              <a:rPr lang="de-DE" sz="2500" dirty="0" smtClean="0">
                <a:solidFill>
                  <a:srgbClr val="004868"/>
                </a:solidFill>
              </a:rPr>
              <a:t>Ausführliche </a:t>
            </a:r>
            <a:r>
              <a:rPr lang="de-DE" sz="2500" dirty="0">
                <a:solidFill>
                  <a:srgbClr val="004868"/>
                </a:solidFill>
              </a:rPr>
              <a:t>Informationen </a:t>
            </a:r>
            <a:r>
              <a:rPr lang="de-DE" sz="2500" dirty="0" smtClean="0">
                <a:solidFill>
                  <a:srgbClr val="004868"/>
                </a:solidFill>
              </a:rPr>
              <a:t>rund </a:t>
            </a:r>
            <a:r>
              <a:rPr lang="de-DE" sz="2500" dirty="0">
                <a:solidFill>
                  <a:srgbClr val="004868"/>
                </a:solidFill>
              </a:rPr>
              <a:t>um die Grundsteuer </a:t>
            </a:r>
            <a:r>
              <a:rPr lang="de-DE" sz="2500" dirty="0" smtClean="0">
                <a:solidFill>
                  <a:srgbClr val="004868"/>
                </a:solidFill>
              </a:rPr>
              <a:t>in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4868"/>
                </a:solidFill>
              </a:rPr>
              <a:t>in </a:t>
            </a:r>
            <a:r>
              <a:rPr lang="de-DE" sz="2500" dirty="0">
                <a:solidFill>
                  <a:srgbClr val="004868"/>
                </a:solidFill>
              </a:rPr>
              <a:t>Bayern finden Sie online unter </a:t>
            </a:r>
            <a:endParaRPr lang="de-DE" sz="2500" dirty="0" smtClean="0">
              <a:solidFill>
                <a:srgbClr val="004868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500" b="1" dirty="0">
                <a:solidFill>
                  <a:srgbClr val="004868"/>
                </a:solidFill>
                <a:hlinkClick r:id="rId2"/>
              </a:rPr>
              <a:t>www.grundsteuer.bayern.de</a:t>
            </a:r>
            <a:r>
              <a:rPr lang="de-DE" sz="2500" dirty="0">
                <a:solidFill>
                  <a:srgbClr val="004868"/>
                </a:solidFill>
              </a:rPr>
              <a:t> </a:t>
            </a:r>
            <a:r>
              <a:rPr lang="de-DE" sz="2500" dirty="0" smtClean="0">
                <a:solidFill>
                  <a:srgbClr val="004868"/>
                </a:solidFill>
              </a:rPr>
              <a:t>(u. a. Videos zur Erklärungsabgabe per </a:t>
            </a:r>
            <a:r>
              <a:rPr lang="de-DE" sz="2500" dirty="0">
                <a:solidFill>
                  <a:srgbClr val="004868"/>
                </a:solidFill>
              </a:rPr>
              <a:t>Elster und </a:t>
            </a:r>
            <a:r>
              <a:rPr lang="de-DE" sz="2500" dirty="0" smtClean="0">
                <a:solidFill>
                  <a:srgbClr val="004868"/>
                </a:solidFill>
              </a:rPr>
              <a:t>per Papier, Fragenbereich, weiterführende Links)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500" b="1" dirty="0" smtClean="0">
                <a:solidFill>
                  <a:srgbClr val="004868"/>
                </a:solidFill>
              </a:rPr>
              <a:t>Informations-Hotline 089 / 30 7000 77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500" b="1" dirty="0" err="1" smtClean="0">
                <a:solidFill>
                  <a:srgbClr val="004868"/>
                </a:solidFill>
              </a:rPr>
              <a:t>Chatbot</a:t>
            </a:r>
            <a:r>
              <a:rPr lang="de-DE" sz="2500" dirty="0" smtClean="0">
                <a:solidFill>
                  <a:srgbClr val="004868"/>
                </a:solidFill>
              </a:rPr>
              <a:t> auf der Webseite </a:t>
            </a:r>
            <a:r>
              <a:rPr lang="de-DE" sz="2500" b="1" dirty="0" smtClean="0">
                <a:solidFill>
                  <a:srgbClr val="004868"/>
                </a:solidFill>
                <a:hlinkClick r:id="rId3"/>
              </a:rPr>
              <a:t>www.elster.de</a:t>
            </a:r>
            <a:endParaRPr lang="de-DE" sz="2500" b="1" dirty="0" smtClean="0">
              <a:solidFill>
                <a:srgbClr val="004868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500" dirty="0" smtClean="0">
                <a:solidFill>
                  <a:srgbClr val="004868"/>
                </a:solidFill>
              </a:rPr>
              <a:t>Ausführliche </a:t>
            </a:r>
            <a:r>
              <a:rPr lang="de-DE" sz="2500" b="1" dirty="0" smtClean="0">
                <a:solidFill>
                  <a:srgbClr val="004868"/>
                </a:solidFill>
              </a:rPr>
              <a:t>Ausfüllanleitungen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500" b="1" dirty="0" smtClean="0">
                <a:solidFill>
                  <a:srgbClr val="004868"/>
                </a:solidFill>
              </a:rPr>
              <a:t>Informationsbroschüre </a:t>
            </a:r>
            <a:r>
              <a:rPr lang="de-DE" sz="2500" dirty="0" smtClean="0">
                <a:solidFill>
                  <a:srgbClr val="004868"/>
                </a:solidFill>
              </a:rPr>
              <a:t>des Bay. Staatsministerium der Finanzen und für Heimat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500" b="1" dirty="0" smtClean="0">
                <a:solidFill>
                  <a:srgbClr val="004868"/>
                </a:solidFill>
              </a:rPr>
              <a:t>Informations-Flyer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500" smtClean="0">
                <a:solidFill>
                  <a:srgbClr val="004868"/>
                </a:solidFill>
              </a:rPr>
              <a:t>Berechnung </a:t>
            </a:r>
            <a:r>
              <a:rPr lang="de-DE" sz="2500" dirty="0" smtClean="0">
                <a:solidFill>
                  <a:srgbClr val="004868"/>
                </a:solidFill>
              </a:rPr>
              <a:t>der Grundsteuer</a:t>
            </a:r>
            <a:r>
              <a:rPr lang="de-DE" sz="2500" b="1" dirty="0" smtClean="0">
                <a:solidFill>
                  <a:srgbClr val="004868"/>
                </a:solidFill>
              </a:rPr>
              <a:t> in anderen Bundes-ländern:            www.grundsteuerreform.de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500" b="1" dirty="0" smtClean="0">
              <a:solidFill>
                <a:srgbClr val="004868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2500" b="1" dirty="0" smtClean="0">
              <a:solidFill>
                <a:srgbClr val="004868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2500" dirty="0">
              <a:solidFill>
                <a:srgbClr val="004868"/>
              </a:solidFill>
            </a:endParaRPr>
          </a:p>
          <a:p>
            <a:pPr marL="0" indent="0">
              <a:buNone/>
            </a:pPr>
            <a:endParaRPr lang="de-DE" sz="2500" dirty="0">
              <a:solidFill>
                <a:srgbClr val="004868"/>
              </a:solidFill>
            </a:endParaRPr>
          </a:p>
          <a:p>
            <a:endParaRPr lang="de-DE" sz="25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b="1" u="sng" dirty="0" smtClean="0">
                <a:solidFill>
                  <a:srgbClr val="004868"/>
                </a:solidFill>
              </a:rPr>
              <a:t>Vielen Dank für Ihre Aufmerksamkeit!</a:t>
            </a:r>
            <a:endParaRPr lang="de-DE" b="1" u="sng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8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Historie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55750"/>
            <a:ext cx="8424936" cy="5400600"/>
          </a:xfrm>
        </p:spPr>
        <p:txBody>
          <a:bodyPr/>
          <a:lstStyle/>
          <a:p>
            <a:pPr marL="0" indent="0">
              <a:buNone/>
            </a:pPr>
            <a:r>
              <a:rPr lang="de-DE" sz="2600" b="1" dirty="0">
                <a:solidFill>
                  <a:srgbClr val="004868"/>
                </a:solidFill>
              </a:rPr>
              <a:t>Anlass für Reform der Grundsteuer</a:t>
            </a:r>
          </a:p>
          <a:p>
            <a:pPr marL="0" indent="0">
              <a:buNone/>
            </a:pPr>
            <a:endParaRPr lang="de-DE" sz="1200" dirty="0">
              <a:solidFill>
                <a:srgbClr val="004868"/>
              </a:solidFill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004868"/>
                </a:solidFill>
              </a:rPr>
              <a:t>Auslöser: Urteil Bundesverfassungsgericht April 2018:</a:t>
            </a:r>
          </a:p>
          <a:p>
            <a:r>
              <a:rPr lang="de-DE" sz="2000" dirty="0">
                <a:solidFill>
                  <a:srgbClr val="004868"/>
                </a:solidFill>
              </a:rPr>
              <a:t>Bisherige </a:t>
            </a:r>
            <a:r>
              <a:rPr lang="de-DE" sz="2000" dirty="0">
                <a:solidFill>
                  <a:srgbClr val="004868"/>
                </a:solidFill>
                <a:highlight>
                  <a:srgbClr val="FFFF00"/>
                </a:highlight>
              </a:rPr>
              <a:t>Berechnungsgrundlage verfassungswidrig</a:t>
            </a:r>
          </a:p>
          <a:p>
            <a:pPr marL="0" indent="0" defTabSz="72000">
              <a:buNone/>
            </a:pPr>
            <a:r>
              <a:rPr lang="de-DE" sz="2000" dirty="0">
                <a:solidFill>
                  <a:srgbClr val="004868"/>
                </a:solidFill>
              </a:rPr>
              <a:t>					(Einheitswerte aus dem Jahr 1964)</a:t>
            </a:r>
          </a:p>
          <a:p>
            <a:r>
              <a:rPr lang="de-DE" sz="2000" dirty="0">
                <a:solidFill>
                  <a:srgbClr val="004868"/>
                </a:solidFill>
              </a:rPr>
              <a:t>Bis 2024 Anwendung noch gestattet</a:t>
            </a:r>
          </a:p>
          <a:p>
            <a:r>
              <a:rPr lang="de-DE" sz="2000" dirty="0">
                <a:solidFill>
                  <a:srgbClr val="004868"/>
                </a:solidFill>
              </a:rPr>
              <a:t>Ab </a:t>
            </a:r>
            <a:r>
              <a:rPr lang="de-DE" sz="2000" dirty="0">
                <a:solidFill>
                  <a:srgbClr val="004868"/>
                </a:solidFill>
                <a:highlight>
                  <a:srgbClr val="FFFF00"/>
                </a:highlight>
              </a:rPr>
              <a:t>2025</a:t>
            </a:r>
            <a:r>
              <a:rPr lang="de-DE" sz="2000" dirty="0">
                <a:solidFill>
                  <a:srgbClr val="004868"/>
                </a:solidFill>
              </a:rPr>
              <a:t> Berechnung mit neuer </a:t>
            </a:r>
            <a:r>
              <a:rPr lang="de-DE" sz="2000" dirty="0" smtClean="0">
                <a:solidFill>
                  <a:srgbClr val="004868"/>
                </a:solidFill>
                <a:highlight>
                  <a:srgbClr val="FFFF00"/>
                </a:highlight>
              </a:rPr>
              <a:t>Grundlage</a:t>
            </a:r>
          </a:p>
          <a:p>
            <a:pPr marL="0" indent="0">
              <a:buNone/>
            </a:pPr>
            <a:endParaRPr lang="de-DE" sz="2000" dirty="0">
              <a:solidFill>
                <a:srgbClr val="004868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EB8500"/>
                </a:solidFill>
              </a:rPr>
              <a:t> </a:t>
            </a:r>
            <a:r>
              <a:rPr lang="de-DE" sz="2000" dirty="0" smtClean="0">
                <a:solidFill>
                  <a:srgbClr val="EB8500"/>
                </a:solidFill>
              </a:rPr>
              <a:t>      </a:t>
            </a:r>
            <a:r>
              <a:rPr lang="de-DE" sz="2000" b="1" dirty="0" smtClean="0">
                <a:solidFill>
                  <a:srgbClr val="004868"/>
                </a:solidFill>
              </a:rPr>
              <a:t>Grundsteuerreformgesetz </a:t>
            </a:r>
            <a:r>
              <a:rPr lang="de-DE" sz="2000" b="1" dirty="0">
                <a:solidFill>
                  <a:srgbClr val="004868"/>
                </a:solidFill>
              </a:rPr>
              <a:t>Bund 26. November </a:t>
            </a:r>
            <a:r>
              <a:rPr lang="de-DE" sz="2000" b="1" dirty="0" smtClean="0">
                <a:solidFill>
                  <a:srgbClr val="004868"/>
                </a:solidFill>
              </a:rPr>
              <a:t>2019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4868"/>
                </a:solidFill>
              </a:rPr>
              <a:t> </a:t>
            </a:r>
            <a:r>
              <a:rPr lang="de-DE" sz="2000" b="1" dirty="0" smtClean="0">
                <a:solidFill>
                  <a:srgbClr val="004868"/>
                </a:solidFill>
              </a:rPr>
              <a:t>      </a:t>
            </a:r>
            <a:r>
              <a:rPr lang="de-DE" sz="2000" dirty="0" smtClean="0">
                <a:solidFill>
                  <a:srgbClr val="004868"/>
                </a:solidFill>
              </a:rPr>
              <a:t>Zum </a:t>
            </a:r>
            <a:r>
              <a:rPr lang="de-DE" sz="2000" b="1" dirty="0" smtClean="0">
                <a:solidFill>
                  <a:srgbClr val="004868"/>
                </a:solidFill>
              </a:rPr>
              <a:t>Stichtag 01.01.2022 </a:t>
            </a:r>
            <a:r>
              <a:rPr lang="de-DE" sz="2000" dirty="0" smtClean="0">
                <a:solidFill>
                  <a:srgbClr val="004868"/>
                </a:solidFill>
              </a:rPr>
              <a:t>müssen in Deutschland ca. 35 Mio 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004868"/>
                </a:solidFill>
              </a:rPr>
              <a:t>       Grundstücke (wirtschaftliche Einheiten) neu „bewertet“ werden</a:t>
            </a:r>
            <a:endParaRPr lang="de-DE" sz="2000" dirty="0">
              <a:solidFill>
                <a:srgbClr val="004868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004868"/>
                </a:solidFill>
              </a:rPr>
              <a:t>       </a:t>
            </a:r>
            <a:r>
              <a:rPr lang="de-DE" sz="2000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Öffnungsmöglichkeit</a:t>
            </a:r>
            <a:r>
              <a:rPr lang="de-DE" sz="2000" dirty="0" smtClean="0">
                <a:solidFill>
                  <a:srgbClr val="004868"/>
                </a:solidFill>
              </a:rPr>
              <a:t> </a:t>
            </a:r>
            <a:r>
              <a:rPr lang="de-DE" sz="2000" dirty="0">
                <a:solidFill>
                  <a:srgbClr val="004868"/>
                </a:solidFill>
              </a:rPr>
              <a:t>für eigene </a:t>
            </a:r>
            <a:r>
              <a:rPr lang="de-DE" sz="2000" dirty="0" smtClean="0">
                <a:solidFill>
                  <a:srgbClr val="004868"/>
                </a:solidFill>
              </a:rPr>
              <a:t>Ländergrundsteuergesetze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4868"/>
                </a:solidFill>
              </a:rPr>
              <a:t>       Bayern: eigenes </a:t>
            </a:r>
            <a:r>
              <a:rPr lang="de-DE" sz="2000" b="1" dirty="0">
                <a:solidFill>
                  <a:srgbClr val="004868"/>
                </a:solidFill>
                <a:highlight>
                  <a:srgbClr val="FFFF00"/>
                </a:highlight>
              </a:rPr>
              <a:t>wertunabhängiges</a:t>
            </a:r>
            <a:r>
              <a:rPr lang="de-DE" sz="2000" b="1" dirty="0" smtClean="0">
                <a:solidFill>
                  <a:srgbClr val="004868"/>
                </a:solidFill>
              </a:rPr>
              <a:t> Grundsteuergesetz </a:t>
            </a:r>
            <a:r>
              <a:rPr lang="de-DE" sz="2000" b="1" dirty="0">
                <a:solidFill>
                  <a:srgbClr val="004868"/>
                </a:solidFill>
              </a:rPr>
              <a:t>für die </a:t>
            </a:r>
            <a:endParaRPr lang="de-DE" sz="2000" b="1" dirty="0" smtClean="0">
              <a:solidFill>
                <a:srgbClr val="004868"/>
              </a:solidFill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004868"/>
                </a:solidFill>
              </a:rPr>
              <a:t> </a:t>
            </a:r>
            <a:r>
              <a:rPr lang="de-DE" sz="2000" b="1" dirty="0" smtClean="0">
                <a:solidFill>
                  <a:srgbClr val="004868"/>
                </a:solidFill>
              </a:rPr>
              <a:t>      Grundsteuer </a:t>
            </a:r>
            <a:r>
              <a:rPr lang="de-DE" sz="2000" b="1" dirty="0">
                <a:solidFill>
                  <a:srgbClr val="004868"/>
                </a:solidFill>
              </a:rPr>
              <a:t>B </a:t>
            </a:r>
            <a:r>
              <a:rPr lang="de-DE" sz="2000" b="1" dirty="0" smtClean="0">
                <a:solidFill>
                  <a:srgbClr val="004868"/>
                </a:solidFill>
              </a:rPr>
              <a:t>(= </a:t>
            </a:r>
            <a:r>
              <a:rPr lang="de-DE" sz="2000" b="1" dirty="0">
                <a:solidFill>
                  <a:srgbClr val="004868"/>
                </a:solidFill>
              </a:rPr>
              <a:t>baulich, </a:t>
            </a:r>
            <a:r>
              <a:rPr lang="de-DE" sz="2000" b="1" dirty="0">
                <a:solidFill>
                  <a:srgbClr val="004868"/>
                </a:solidFill>
                <a:highlight>
                  <a:srgbClr val="FFFF00"/>
                </a:highlight>
              </a:rPr>
              <a:t>Grundvermögen</a:t>
            </a:r>
            <a:r>
              <a:rPr lang="de-DE" sz="2000" b="1" dirty="0">
                <a:solidFill>
                  <a:srgbClr val="004868"/>
                </a:solidFill>
              </a:rPr>
              <a:t>) in </a:t>
            </a:r>
            <a:r>
              <a:rPr lang="de-DE" sz="2000" b="1" dirty="0" smtClean="0">
                <a:solidFill>
                  <a:srgbClr val="004868"/>
                </a:solidFill>
              </a:rPr>
              <a:t>Bayern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4868"/>
                </a:solidFill>
              </a:rPr>
              <a:t> </a:t>
            </a:r>
            <a:r>
              <a:rPr lang="de-DE" sz="2000" b="1" dirty="0" smtClean="0">
                <a:solidFill>
                  <a:srgbClr val="004868"/>
                </a:solidFill>
              </a:rPr>
              <a:t>      sog. </a:t>
            </a:r>
            <a:r>
              <a:rPr lang="de-DE" sz="2000" b="1" dirty="0">
                <a:solidFill>
                  <a:srgbClr val="004868"/>
                </a:solidFill>
                <a:highlight>
                  <a:srgbClr val="FFFF00"/>
                </a:highlight>
              </a:rPr>
              <a:t>Flächenmodell</a:t>
            </a:r>
          </a:p>
          <a:p>
            <a:pPr marL="0" indent="0">
              <a:buNone/>
            </a:pPr>
            <a:endParaRPr lang="de-DE" sz="2000" dirty="0">
              <a:solidFill>
                <a:srgbClr val="004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486343" y="3933056"/>
            <a:ext cx="43127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3" y="4978371"/>
            <a:ext cx="457240" cy="2743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9" y="5393016"/>
            <a:ext cx="45724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Inhalt des </a:t>
            </a:r>
            <a:r>
              <a:rPr lang="de-DE" dirty="0" err="1" smtClean="0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55750"/>
            <a:ext cx="8229600" cy="5400600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sz="2800" b="1" dirty="0" smtClean="0">
                <a:solidFill>
                  <a:srgbClr val="004868"/>
                </a:solidFill>
              </a:rPr>
              <a:t>Vorteile des Bayerischen Grundsteuergesetz (Flächenmodell)</a:t>
            </a:r>
            <a:endParaRPr lang="de-DE" sz="2800" b="1" dirty="0">
              <a:solidFill>
                <a:srgbClr val="004868"/>
              </a:solidFill>
            </a:endParaRPr>
          </a:p>
          <a:p>
            <a:pPr lvl="0">
              <a:spcAft>
                <a:spcPts val="600"/>
              </a:spcAft>
            </a:pP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Nur eine Steuererklärung notwendig:</a:t>
            </a:r>
            <a:r>
              <a:rPr lang="de-DE" sz="2400" dirty="0">
                <a:solidFill>
                  <a:srgbClr val="004868"/>
                </a:solidFill>
              </a:rPr>
              <a:t> Einmalige Feststellung der Berechnungsgrundlage </a:t>
            </a:r>
            <a:r>
              <a:rPr lang="de-DE" sz="2400" dirty="0" smtClean="0">
                <a:solidFill>
                  <a:srgbClr val="004868"/>
                </a:solidFill>
              </a:rPr>
              <a:t>auf </a:t>
            </a:r>
            <a:r>
              <a:rPr lang="de-DE" sz="2400" dirty="0">
                <a:solidFill>
                  <a:srgbClr val="004868"/>
                </a:solidFill>
              </a:rPr>
              <a:t>den </a:t>
            </a:r>
            <a:br>
              <a:rPr lang="de-DE" sz="2400" dirty="0">
                <a:solidFill>
                  <a:srgbClr val="004868"/>
                </a:solidFill>
              </a:rPr>
            </a:br>
            <a:r>
              <a:rPr lang="de-DE" sz="2400" b="1" dirty="0" smtClean="0">
                <a:solidFill>
                  <a:srgbClr val="004868"/>
                </a:solidFill>
              </a:rPr>
              <a:t>1</a:t>
            </a:r>
            <a:r>
              <a:rPr lang="de-DE" sz="2400" b="1" dirty="0">
                <a:solidFill>
                  <a:srgbClr val="004868"/>
                </a:solidFill>
              </a:rPr>
              <a:t>. Januar </a:t>
            </a:r>
            <a:r>
              <a:rPr lang="de-DE" sz="2400" b="1" dirty="0" smtClean="0">
                <a:solidFill>
                  <a:srgbClr val="004868"/>
                </a:solidFill>
              </a:rPr>
              <a:t>2022 </a:t>
            </a:r>
            <a:r>
              <a:rPr lang="de-DE" sz="2400" dirty="0" smtClean="0">
                <a:solidFill>
                  <a:srgbClr val="004868"/>
                </a:solidFill>
              </a:rPr>
              <a:t>(</a:t>
            </a:r>
            <a:r>
              <a:rPr lang="de-DE" sz="2400" dirty="0">
                <a:solidFill>
                  <a:srgbClr val="004868"/>
                </a:solidFill>
              </a:rPr>
              <a:t>Bundesmodell: alle 7 Jahre)</a:t>
            </a:r>
          </a:p>
          <a:p>
            <a:pPr lvl="0">
              <a:spcAft>
                <a:spcPts val="0"/>
              </a:spcAft>
            </a:pP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Nur wenige Angaben notwendig: </a:t>
            </a:r>
          </a:p>
          <a:p>
            <a:pPr marL="0" lvl="0" indent="0" defTabSz="72000">
              <a:spcAft>
                <a:spcPts val="600"/>
              </a:spcAft>
              <a:buNone/>
            </a:pPr>
            <a:r>
              <a:rPr lang="de-DE" sz="2400" b="1" dirty="0" smtClean="0">
                <a:solidFill>
                  <a:srgbClr val="EB8500"/>
                </a:solidFill>
              </a:rPr>
              <a:t>				</a:t>
            </a:r>
            <a:r>
              <a:rPr lang="de-DE" sz="2400" dirty="0" smtClean="0">
                <a:solidFill>
                  <a:srgbClr val="004868"/>
                </a:solidFill>
              </a:rPr>
              <a:t>Aktenzeichen, Informationen zum Eigentümer, Lage, 													Flächen von Grundstück und ggf. Gebäude, Art der 															Gebäudenutzung </a:t>
            </a:r>
          </a:p>
          <a:p>
            <a:pPr lvl="0">
              <a:spcAft>
                <a:spcPts val="600"/>
              </a:spcAft>
            </a:pP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Weitere Feststellung nur notwendig bei Änderungen </a:t>
            </a:r>
            <a:r>
              <a:rPr lang="de-DE" sz="2400" dirty="0" smtClean="0">
                <a:solidFill>
                  <a:srgbClr val="004868"/>
                </a:solidFill>
              </a:rPr>
              <a:t>am Grundstück oder Gebäudebestand (z.B. Anbau, Abriss, Nutzungsänderung)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Inhalt des </a:t>
            </a:r>
            <a:r>
              <a:rPr lang="de-DE" dirty="0" err="1" smtClean="0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 smtClean="0">
                <a:solidFill>
                  <a:srgbClr val="004868"/>
                </a:solidFill>
              </a:rPr>
              <a:t>Das gewohnte Verfahren bleibt bestehen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23" y="1916832"/>
            <a:ext cx="6572352" cy="4439518"/>
          </a:xfrm>
          <a:prstGeom prst="rect">
            <a:avLst/>
          </a:prstGeom>
          <a:ln w="28575">
            <a:solidFill>
              <a:srgbClr val="004868"/>
            </a:solidFill>
          </a:ln>
        </p:spPr>
      </p:pic>
    </p:spTree>
    <p:extLst>
      <p:ext uri="{BB962C8B-B14F-4D97-AF65-F5344CB8AC3E}">
        <p14:creationId xmlns:p14="http://schemas.microsoft.com/office/powerpoint/2010/main" val="6598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5943836"/>
          </a:xfrm>
        </p:spPr>
        <p:txBody>
          <a:bodyPr/>
          <a:lstStyle/>
          <a:p>
            <a:pPr defTabSz="72000"/>
            <a:r>
              <a:rPr lang="de-DE" dirty="0">
                <a:solidFill>
                  <a:srgbClr val="004868"/>
                </a:solidFill>
              </a:rPr>
              <a:t>Wer muss eine Grundsteuererklärung abgeben</a:t>
            </a:r>
            <a:r>
              <a:rPr lang="de-DE" dirty="0" smtClean="0">
                <a:solidFill>
                  <a:srgbClr val="004868"/>
                </a:solidFill>
              </a:rPr>
              <a:t>?</a:t>
            </a:r>
          </a:p>
          <a:p>
            <a:pPr defTabSz="72000"/>
            <a:endParaRPr lang="de-DE" sz="1900" dirty="0">
              <a:solidFill>
                <a:srgbClr val="004868"/>
              </a:solidFill>
            </a:endParaRP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b="1" dirty="0" smtClean="0">
                <a:solidFill>
                  <a:srgbClr val="004868"/>
                </a:solidFill>
              </a:rPr>
              <a:t>maßgeblich</a:t>
            </a:r>
            <a:r>
              <a:rPr lang="de-DE" sz="1900" b="1" dirty="0">
                <a:solidFill>
                  <a:srgbClr val="004868"/>
                </a:solidFill>
              </a:rPr>
              <a:t>: </a:t>
            </a:r>
          </a:p>
          <a:p>
            <a:pPr marL="457200" lvl="1" indent="0" defTabSz="72000">
              <a:buNone/>
            </a:pPr>
            <a:r>
              <a:rPr lang="de-DE" sz="1900" dirty="0">
                <a:solidFill>
                  <a:srgbClr val="004868"/>
                </a:solidFill>
              </a:rPr>
              <a:t>				</a:t>
            </a: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das Eigentum </a:t>
            </a:r>
            <a:r>
              <a:rPr lang="de-DE" sz="2400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am Grundstück (sog. </a:t>
            </a:r>
            <a:r>
              <a:rPr lang="de-DE" sz="2400" b="1" dirty="0" err="1" smtClean="0">
                <a:solidFill>
                  <a:srgbClr val="004868"/>
                </a:solidFill>
                <a:highlight>
                  <a:srgbClr val="FFFF00"/>
                </a:highlight>
              </a:rPr>
              <a:t>wirtschaft</a:t>
            </a:r>
            <a:r>
              <a:rPr lang="de-DE" sz="2400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-  </a:t>
            </a:r>
          </a:p>
          <a:p>
            <a:pPr marL="457200" lvl="1" indent="0" defTabSz="72000">
              <a:buNone/>
            </a:pPr>
            <a:r>
              <a:rPr lang="de-DE" sz="1900" dirty="0" smtClean="0">
                <a:solidFill>
                  <a:srgbClr val="004868"/>
                </a:solidFill>
              </a:rPr>
              <a:t>    </a:t>
            </a:r>
            <a:r>
              <a:rPr lang="de-DE" sz="2400" b="1" dirty="0" err="1" smtClean="0">
                <a:solidFill>
                  <a:srgbClr val="004868"/>
                </a:solidFill>
                <a:highlight>
                  <a:srgbClr val="FFFF00"/>
                </a:highlight>
              </a:rPr>
              <a:t>licher</a:t>
            </a:r>
            <a:r>
              <a:rPr lang="de-DE" sz="2400" b="1" dirty="0" smtClean="0">
                <a:solidFill>
                  <a:srgbClr val="004868"/>
                </a:solidFill>
                <a:highlight>
                  <a:srgbClr val="FFFF00"/>
                </a:highlight>
              </a:rPr>
              <a:t> Einheit) am 01</a:t>
            </a:r>
            <a:r>
              <a:rPr lang="de-DE" sz="2400" b="1" dirty="0">
                <a:solidFill>
                  <a:srgbClr val="004868"/>
                </a:solidFill>
                <a:highlight>
                  <a:srgbClr val="FFFF00"/>
                </a:highlight>
              </a:rPr>
              <a:t>. Januar 2022</a:t>
            </a:r>
            <a:r>
              <a:rPr lang="de-DE" sz="1900" b="1" dirty="0">
                <a:solidFill>
                  <a:srgbClr val="004868"/>
                </a:solidFill>
              </a:rPr>
              <a:t> </a:t>
            </a:r>
            <a:endParaRPr lang="de-DE" sz="1900" b="1" dirty="0" smtClean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endParaRPr lang="de-DE" sz="1900" b="1" dirty="0" smtClean="0">
              <a:solidFill>
                <a:srgbClr val="004868"/>
              </a:solidFill>
            </a:endParaRPr>
          </a:p>
          <a:p>
            <a:pPr lvl="1" defTabSz="72000">
              <a:buFont typeface="Symbol" panose="05050102010706020507" pitchFamily="18" charset="2"/>
              <a:buChar char="-"/>
            </a:pPr>
            <a:r>
              <a:rPr lang="de-DE" sz="1900" dirty="0" smtClean="0">
                <a:solidFill>
                  <a:srgbClr val="004868"/>
                </a:solidFill>
              </a:rPr>
              <a:t>das Finanzamt hat </a:t>
            </a:r>
            <a:r>
              <a:rPr lang="de-DE" sz="1900" dirty="0">
                <a:solidFill>
                  <a:srgbClr val="004868"/>
                </a:solidFill>
                <a:highlight>
                  <a:srgbClr val="FFFF00"/>
                </a:highlight>
              </a:rPr>
              <a:t>für jede wirtschaftliche Einheit</a:t>
            </a:r>
            <a:r>
              <a:rPr lang="de-DE" sz="1900" dirty="0" smtClean="0">
                <a:solidFill>
                  <a:srgbClr val="004868"/>
                </a:solidFill>
              </a:rPr>
              <a:t> an alle Privatpersonen </a:t>
            </a:r>
            <a:r>
              <a:rPr lang="de-DE" sz="1900" dirty="0">
                <a:solidFill>
                  <a:srgbClr val="004868"/>
                </a:solidFill>
                <a:highlight>
                  <a:srgbClr val="FFFF00"/>
                </a:highlight>
              </a:rPr>
              <a:t>ein </a:t>
            </a:r>
            <a:r>
              <a:rPr lang="de-DE" sz="1900" dirty="0" smtClean="0">
                <a:solidFill>
                  <a:srgbClr val="004868"/>
                </a:solidFill>
                <a:highlight>
                  <a:srgbClr val="FFFF00"/>
                </a:highlight>
              </a:rPr>
              <a:t>Informationsschreiben</a:t>
            </a:r>
            <a:r>
              <a:rPr lang="de-DE" sz="1900" dirty="0">
                <a:solidFill>
                  <a:srgbClr val="004868"/>
                </a:solidFill>
              </a:rPr>
              <a:t> </a:t>
            </a:r>
            <a:r>
              <a:rPr lang="de-DE" sz="1900" dirty="0" smtClean="0">
                <a:solidFill>
                  <a:srgbClr val="004868"/>
                </a:solidFill>
              </a:rPr>
              <a:t>versendet</a:t>
            </a:r>
          </a:p>
          <a:p>
            <a:pPr marL="457200" lvl="1" indent="0" defTabSz="72000">
              <a:buNone/>
            </a:pPr>
            <a:endParaRPr lang="de-DE" sz="1900" dirty="0">
              <a:solidFill>
                <a:srgbClr val="004868"/>
              </a:solidFill>
            </a:endParaRPr>
          </a:p>
          <a:p>
            <a:pPr lvl="1" defTabSz="72000">
              <a:buFont typeface="Symbol" panose="05050102010706020507" pitchFamily="18" charset="2"/>
              <a:buChar char="-"/>
            </a:pPr>
            <a:r>
              <a:rPr lang="de-DE" sz="1900" dirty="0" smtClean="0">
                <a:solidFill>
                  <a:srgbClr val="004868"/>
                </a:solidFill>
                <a:highlight>
                  <a:srgbClr val="FFFF00"/>
                </a:highlight>
              </a:rPr>
              <a:t>für jede </a:t>
            </a:r>
            <a:r>
              <a:rPr lang="de-DE" sz="1900" dirty="0">
                <a:solidFill>
                  <a:srgbClr val="004868"/>
                </a:solidFill>
                <a:highlight>
                  <a:srgbClr val="FFFF00"/>
                </a:highlight>
              </a:rPr>
              <a:t>wirtschaftliche </a:t>
            </a:r>
            <a:r>
              <a:rPr lang="de-DE" sz="1900" dirty="0" smtClean="0">
                <a:solidFill>
                  <a:srgbClr val="004868"/>
                </a:solidFill>
                <a:highlight>
                  <a:srgbClr val="FFFF00"/>
                </a:highlight>
              </a:rPr>
              <a:t>Einheit</a:t>
            </a:r>
            <a:r>
              <a:rPr lang="de-DE" sz="1900" dirty="0" smtClean="0">
                <a:solidFill>
                  <a:srgbClr val="004868"/>
                </a:solidFill>
              </a:rPr>
              <a:t> ist </a:t>
            </a:r>
            <a:r>
              <a:rPr lang="de-DE" sz="1900" dirty="0" smtClean="0">
                <a:solidFill>
                  <a:srgbClr val="004868"/>
                </a:solidFill>
                <a:highlight>
                  <a:srgbClr val="FFFF00"/>
                </a:highlight>
              </a:rPr>
              <a:t>eine Grundsteuererklärung </a:t>
            </a:r>
            <a:r>
              <a:rPr lang="de-DE" sz="1900" dirty="0">
                <a:solidFill>
                  <a:srgbClr val="004868"/>
                </a:solidFill>
              </a:rPr>
              <a:t>abzugeben</a:t>
            </a:r>
          </a:p>
          <a:p>
            <a:pPr marL="457200" lvl="1" indent="0" defTabSz="72000">
              <a:buNone/>
            </a:pPr>
            <a:endParaRPr lang="de-DE" sz="1800" dirty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endParaRPr lang="de-DE" sz="1600" dirty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r>
              <a:rPr lang="de-DE" sz="1800" dirty="0">
                <a:solidFill>
                  <a:srgbClr val="004868"/>
                </a:solidFill>
              </a:rPr>
              <a:t> 			</a:t>
            </a:r>
            <a:endParaRPr lang="de-DE" sz="1800" dirty="0">
              <a:solidFill>
                <a:srgbClr val="EB8500"/>
              </a:solidFill>
            </a:endParaRPr>
          </a:p>
          <a:p>
            <a:pPr marL="457200" lvl="1" indent="0" defTabSz="72000">
              <a:buNone/>
            </a:pPr>
            <a:r>
              <a:rPr lang="de-DE" sz="1800" dirty="0">
                <a:solidFill>
                  <a:srgbClr val="004868"/>
                </a:solidFill>
              </a:rPr>
              <a:t>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7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5943836"/>
          </a:xfrm>
        </p:spPr>
        <p:txBody>
          <a:bodyPr/>
          <a:lstStyle/>
          <a:p>
            <a:pPr defTabSz="72000"/>
            <a:r>
              <a:rPr lang="de-DE" dirty="0" smtClean="0">
                <a:solidFill>
                  <a:srgbClr val="004868"/>
                </a:solidFill>
              </a:rPr>
              <a:t>Welche Daten benötigen Sie für Ihre Grundsteuererklärung Grundvermögen?</a:t>
            </a:r>
          </a:p>
          <a:p>
            <a:pPr defTabSz="72000"/>
            <a:endParaRPr lang="de-DE" sz="1900" dirty="0">
              <a:solidFill>
                <a:srgbClr val="004868"/>
              </a:solidFill>
            </a:endParaRP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dirty="0">
                <a:solidFill>
                  <a:srgbClr val="004868"/>
                </a:solidFill>
              </a:rPr>
              <a:t>Einheitswertaktenzeichen</a:t>
            </a: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dirty="0">
                <a:solidFill>
                  <a:srgbClr val="004868"/>
                </a:solidFill>
              </a:rPr>
              <a:t>Angaben Eigentümer</a:t>
            </a: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dirty="0">
                <a:solidFill>
                  <a:srgbClr val="004868"/>
                </a:solidFill>
              </a:rPr>
              <a:t>Gemeinde, Gemarkung, </a:t>
            </a:r>
            <a:r>
              <a:rPr lang="de-DE" sz="1900" dirty="0" err="1">
                <a:solidFill>
                  <a:srgbClr val="004868"/>
                </a:solidFill>
              </a:rPr>
              <a:t>Flurstücksnummer</a:t>
            </a:r>
            <a:endParaRPr lang="de-DE" sz="1900" dirty="0">
              <a:solidFill>
                <a:srgbClr val="004868"/>
              </a:solidFill>
            </a:endParaRP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dirty="0">
                <a:solidFill>
                  <a:srgbClr val="004868"/>
                </a:solidFill>
              </a:rPr>
              <a:t>Grundstücksfläche</a:t>
            </a:r>
          </a:p>
          <a:p>
            <a:pPr lvl="1" defTabSz="720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900" dirty="0">
                <a:solidFill>
                  <a:srgbClr val="004868"/>
                </a:solidFill>
              </a:rPr>
              <a:t>zusätzlich bei bebauten Grundstücken:</a:t>
            </a:r>
            <a:br>
              <a:rPr lang="de-DE" sz="1900" dirty="0">
                <a:solidFill>
                  <a:srgbClr val="004868"/>
                </a:solidFill>
              </a:rPr>
            </a:br>
            <a:r>
              <a:rPr lang="de-DE" sz="1900" dirty="0">
                <a:solidFill>
                  <a:srgbClr val="004868"/>
                </a:solidFill>
              </a:rPr>
              <a:t>Wohn- oder Nutzfläche von </a:t>
            </a:r>
            <a:r>
              <a:rPr lang="de-DE" sz="1900" dirty="0" smtClean="0">
                <a:solidFill>
                  <a:srgbClr val="004868"/>
                </a:solidFill>
              </a:rPr>
              <a:t>Gebäuden </a:t>
            </a:r>
          </a:p>
          <a:p>
            <a:pPr marL="457200" lvl="1" indent="0" defTabSz="72000">
              <a:buNone/>
            </a:pPr>
            <a:endParaRPr lang="de-DE" sz="1800" dirty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endParaRPr lang="de-DE" sz="1600" dirty="0">
              <a:solidFill>
                <a:srgbClr val="004868"/>
              </a:solidFill>
            </a:endParaRPr>
          </a:p>
          <a:p>
            <a:pPr marL="457200" lvl="1" indent="0" defTabSz="72000">
              <a:buNone/>
            </a:pPr>
            <a:r>
              <a:rPr lang="de-DE" sz="1800" dirty="0">
                <a:solidFill>
                  <a:srgbClr val="004868"/>
                </a:solidFill>
              </a:rPr>
              <a:t> 			</a:t>
            </a:r>
            <a:endParaRPr lang="de-DE" sz="1800" dirty="0">
              <a:solidFill>
                <a:srgbClr val="EB8500"/>
              </a:solidFill>
            </a:endParaRPr>
          </a:p>
          <a:p>
            <a:pPr marL="457200" lvl="1" indent="0" defTabSz="72000">
              <a:buNone/>
            </a:pPr>
            <a:r>
              <a:rPr lang="de-DE" sz="1800" dirty="0">
                <a:solidFill>
                  <a:srgbClr val="004868"/>
                </a:solidFill>
              </a:rPr>
              <a:t>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Inhalt des </a:t>
            </a:r>
            <a:r>
              <a:rPr lang="de-DE" dirty="0" err="1" smtClean="0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004868"/>
                </a:solidFill>
              </a:rPr>
              <a:t>Beispiel: Einfamilienhaus: </a:t>
            </a:r>
            <a:endParaRPr lang="de-DE" sz="1400" dirty="0">
              <a:solidFill>
                <a:srgbClr val="004868"/>
              </a:solidFill>
            </a:endParaRPr>
          </a:p>
          <a:p>
            <a:pPr marL="0" lvl="0" indent="0">
              <a:buNone/>
            </a:pPr>
            <a:endParaRPr lang="de-DE" sz="1000" dirty="0">
              <a:solidFill>
                <a:srgbClr val="004868"/>
              </a:solidFill>
            </a:endParaRP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600 m² Fläche des Grund und Bodens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(bestehend aus </a:t>
            </a:r>
            <a:r>
              <a:rPr lang="de-DE" sz="1800" dirty="0" err="1">
                <a:solidFill>
                  <a:srgbClr val="004868"/>
                </a:solidFill>
              </a:rPr>
              <a:t>FlNr</a:t>
            </a:r>
            <a:r>
              <a:rPr lang="de-DE" sz="1800" dirty="0">
                <a:solidFill>
                  <a:srgbClr val="004868"/>
                </a:solidFill>
              </a:rPr>
              <a:t> 123 mit 450 m² und </a:t>
            </a:r>
            <a:r>
              <a:rPr lang="de-DE" sz="1800" dirty="0" err="1">
                <a:solidFill>
                  <a:srgbClr val="004868"/>
                </a:solidFill>
              </a:rPr>
              <a:t>FlNr</a:t>
            </a:r>
            <a:r>
              <a:rPr lang="de-DE" sz="1800" dirty="0">
                <a:solidFill>
                  <a:srgbClr val="004868"/>
                </a:solidFill>
              </a:rPr>
              <a:t> 123/1 mit 150 m²)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120 m² Wohnfläche, Garage 42 m²</a:t>
            </a:r>
          </a:p>
          <a:p>
            <a:pPr marL="0" lvl="0" indent="0">
              <a:buNone/>
            </a:pPr>
            <a:r>
              <a:rPr lang="de-DE" sz="1800" dirty="0">
                <a:solidFill>
                  <a:srgbClr val="004868"/>
                </a:solidFill>
              </a:rPr>
              <a:t>       Hebesatz der Gemeinde: 400 %</a:t>
            </a:r>
            <a:endParaRPr lang="de-DE" sz="1800" b="1" dirty="0">
              <a:solidFill>
                <a:srgbClr val="FF0000"/>
              </a:solidFill>
            </a:endParaRPr>
          </a:p>
          <a:p>
            <a:endParaRPr lang="de-DE" sz="2400" dirty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FBFB-28ED-4565-BF4A-34BFE9CBB8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00725"/>
              </p:ext>
            </p:extLst>
          </p:nvPr>
        </p:nvGraphicFramePr>
        <p:xfrm>
          <a:off x="863587" y="3306939"/>
          <a:ext cx="7416825" cy="2967183"/>
        </p:xfrm>
        <a:graphic>
          <a:graphicData uri="http://schemas.openxmlformats.org/drawingml/2006/table">
            <a:tbl>
              <a:tblPr firstRow="1" firstCol="1" bandRow="1"/>
              <a:tblGrid>
                <a:gridCol w="2221877">
                  <a:extLst>
                    <a:ext uri="{9D8B030D-6E8A-4147-A177-3AD203B41FA5}">
                      <a16:colId xmlns:a16="http://schemas.microsoft.com/office/drawing/2014/main" val="656067164"/>
                    </a:ext>
                  </a:extLst>
                </a:gridCol>
                <a:gridCol w="2730596">
                  <a:extLst>
                    <a:ext uri="{9D8B030D-6E8A-4147-A177-3AD203B41FA5}">
                      <a16:colId xmlns:a16="http://schemas.microsoft.com/office/drawing/2014/main" val="19031647"/>
                    </a:ext>
                  </a:extLst>
                </a:gridCol>
                <a:gridCol w="2464352">
                  <a:extLst>
                    <a:ext uri="{9D8B030D-6E8A-4147-A177-3AD203B41FA5}">
                      <a16:colId xmlns:a16="http://schemas.microsoft.com/office/drawing/2014/main" val="838896725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 fontAlgn="base">
                        <a:lnSpc>
                          <a:spcPts val="980"/>
                        </a:lnSpc>
                        <a:spcBef>
                          <a:spcPts val="1695"/>
                        </a:spcBef>
                        <a:spcAft>
                          <a:spcPts val="162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Grund und Boden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155"/>
                        </a:spcAft>
                      </a:pPr>
                      <a:r>
                        <a:rPr lang="de-DE" sz="16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Gebäude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50"/>
                        </a:spcBef>
                        <a:spcAft>
                          <a:spcPts val="900"/>
                        </a:spcAft>
                      </a:pPr>
                      <a:r>
                        <a:rPr lang="de-DE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Wohnnutzung</a:t>
                      </a:r>
                      <a:endParaRPr lang="de-DE" sz="1600" b="1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+mn-cs"/>
                      </a:endParaRPr>
                    </a:p>
                  </a:txBody>
                  <a:tcPr marL="0" marR="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59827"/>
                  </a:ext>
                </a:extLst>
              </a:tr>
              <a:tr h="564531">
                <a:tc>
                  <a:txBody>
                    <a:bodyPr/>
                    <a:lstStyle/>
                    <a:p>
                      <a:pPr marR="382905" algn="l" fontAlgn="base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Fläche</a:t>
                      </a:r>
                    </a:p>
                    <a:p>
                      <a:pPr marR="382905" algn="l" fontAlgn="base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Äquivalenzzahl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3600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28600"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Fläche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der Flurstücke 600 qm </a:t>
                      </a:r>
                    </a:p>
                    <a:p>
                      <a:pPr marL="274320" indent="-228600"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0,04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€ / m</a:t>
                      </a:r>
                      <a:r>
                        <a:rPr lang="de-DE" sz="16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2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Wohnfläche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120 qm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/>
                      </a:r>
                      <a:b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</a:b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0,50 € / m</a:t>
                      </a:r>
                      <a:r>
                        <a:rPr lang="de-DE" sz="1600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2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</a:t>
                      </a:r>
                      <a:endParaRPr lang="de-DE" sz="24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311946"/>
                  </a:ext>
                </a:extLst>
              </a:tr>
              <a:tr h="631611">
                <a:tc>
                  <a:txBody>
                    <a:bodyPr/>
                    <a:lstStyle/>
                    <a:p>
                      <a:pPr marL="137160" indent="-91440" fontAlgn="base">
                        <a:lnSpc>
                          <a:spcPct val="100000"/>
                        </a:lnSpc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Äquivalenzbeträge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  <a:p>
                      <a:pPr marL="137160" indent="-91440" fontAlgn="base">
                        <a:lnSpc>
                          <a:spcPct val="100000"/>
                        </a:lnSpc>
                        <a:spcBef>
                          <a:spcPts val="940"/>
                        </a:spcBef>
                        <a:spcAft>
                          <a:spcPts val="130"/>
                        </a:spcAft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Grundsteuermesszahl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indent="-9144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24 € </a:t>
                      </a:r>
                      <a: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</a:br>
                      <a:endParaRPr lang="de-DE" sz="800" b="0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Arial Narrow" panose="020B0606020202030204" pitchFamily="34" charset="0"/>
                        <a:cs typeface="+mn-cs"/>
                      </a:endParaRPr>
                    </a:p>
                    <a:p>
                      <a:pPr marL="137160" indent="-9144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100 </a:t>
                      </a:r>
                      <a:r>
                        <a:rPr lang="de-DE" sz="1600" b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+mn-cs"/>
                        </a:rPr>
                        <a:t>%</a:t>
                      </a: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60 €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870"/>
                        </a:spcBef>
                        <a:spcAft>
                          <a:spcPts val="585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70 %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559838"/>
                  </a:ext>
                </a:extLst>
              </a:tr>
              <a:tr h="540620">
                <a:tc gridSpan="3">
                  <a:txBody>
                    <a:bodyPr/>
                    <a:lstStyle/>
                    <a:p>
                      <a:pPr marL="45720" fontAlgn="base">
                        <a:lnSpc>
                          <a:spcPct val="100000"/>
                        </a:lnSpc>
                        <a:spcAft>
                          <a:spcPts val="175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Grundsteuermessbetrag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                                                         66 €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/>
                      </a:r>
                      <a:b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</a:b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× Hebesatz der </a:t>
                      </a: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Gemeinde                                                         400 %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26430"/>
                  </a:ext>
                </a:extLst>
              </a:tr>
              <a:tr h="323334">
                <a:tc gridSpan="3">
                  <a:txBody>
                    <a:bodyPr/>
                    <a:lstStyle/>
                    <a:p>
                      <a:pPr marL="45720" fontAlgn="base">
                        <a:lnSpc>
                          <a:spcPts val="980"/>
                        </a:lnSpc>
                        <a:spcBef>
                          <a:spcPts val="255"/>
                        </a:spcBef>
                        <a:spcAft>
                          <a:spcPts val="27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</a:rPr>
                        <a:t>= Grundsteuer                                                        264 €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 marL="0" marR="0" marT="72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8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Inhalt des </a:t>
            </a:r>
            <a:r>
              <a:rPr lang="de-DE" dirty="0" err="1"/>
              <a:t>BayGrStG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1958" y="838396"/>
            <a:ext cx="8767990" cy="5159598"/>
          </a:xfrm>
        </p:spPr>
        <p:txBody>
          <a:bodyPr/>
          <a:lstStyle/>
          <a:p>
            <a:r>
              <a:rPr lang="de-DE" sz="1800" dirty="0"/>
              <a:t> </a:t>
            </a:r>
            <a:r>
              <a:rPr lang="de-DE" dirty="0" smtClean="0">
                <a:solidFill>
                  <a:srgbClr val="004868"/>
                </a:solidFill>
              </a:rPr>
              <a:t>Wo finden Sie die Daten </a:t>
            </a:r>
          </a:p>
          <a:p>
            <a:pPr marL="0" indent="0">
              <a:buNone/>
            </a:pPr>
            <a:endParaRPr lang="de-DE" sz="200" dirty="0" smtClean="0"/>
          </a:p>
          <a:p>
            <a:pPr marL="0" indent="0">
              <a:buNone/>
            </a:pPr>
            <a:r>
              <a:rPr lang="de-DE" sz="1600" dirty="0" smtClean="0"/>
              <a:t>Seite 1 der Anlage Grundstück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Aktenzeichen: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Informations-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schreiben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                                                                                                         Angaben Grund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und Boden: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- Notarvertrag</a:t>
            </a:r>
            <a:endParaRPr lang="de-DE" sz="1800" dirty="0"/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 smtClean="0"/>
              <a:t>                                                                                                         - Grundbuch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- </a:t>
            </a:r>
            <a:r>
              <a:rPr lang="de-DE" sz="1800" dirty="0" err="1" smtClean="0"/>
              <a:t>BayernAtlas</a:t>
            </a:r>
            <a:r>
              <a:rPr lang="de-DE" sz="1800" dirty="0" smtClean="0"/>
              <a:t>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  (ab 01.07.2022)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- Auszug aus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 smtClean="0"/>
              <a:t>                                                                                                           dem Liegen-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 smtClean="0"/>
              <a:t>                                                                                                           </a:t>
            </a:r>
            <a:r>
              <a:rPr lang="de-DE" sz="1800" dirty="0" err="1" smtClean="0"/>
              <a:t>schaftskataster</a:t>
            </a:r>
            <a:endParaRPr lang="de-DE" sz="1800" dirty="0" smtClean="0"/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                                                                              (</a:t>
            </a:r>
            <a:r>
              <a:rPr lang="de-DE" sz="1800" dirty="0"/>
              <a:t>ab 01.07.2022</a:t>
            </a:r>
            <a:r>
              <a:rPr lang="de-DE" sz="1800" dirty="0" smtClean="0"/>
              <a:t>)                                                               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 smtClean="0"/>
              <a:t> </a:t>
            </a:r>
            <a:r>
              <a:rPr lang="de-DE" sz="800" dirty="0" smtClean="0"/>
              <a:t>    </a:t>
            </a:r>
            <a:r>
              <a:rPr lang="de-DE" sz="1800" dirty="0" smtClean="0"/>
              <a:t>                                                 </a:t>
            </a:r>
            <a:r>
              <a:rPr lang="de-DE" sz="1000" dirty="0" smtClean="0"/>
              <a:t>                                  </a:t>
            </a:r>
          </a:p>
          <a:p>
            <a:pPr marL="0" indent="0">
              <a:lnSpc>
                <a:spcPts val="1700"/>
              </a:lnSpc>
              <a:buNone/>
            </a:pPr>
            <a:r>
              <a:rPr lang="de-DE" sz="1800" dirty="0" smtClean="0"/>
              <a:t>Grundbuchblatt ist optional auszufüllen</a:t>
            </a: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4FBFB-28ED-4565-BF4A-34BFE9CBB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8" y="1772816"/>
            <a:ext cx="661112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KEINSPEICHERN" val=""/>
  <p:tag name="PS_NEU" val="JA"/>
  <p:tag name="PS_UUID" val="045A0EF2-62D2-4749-838F-801AC809AD67"/>
  <p:tag name="PS_DOKUMENTTYP" val="Powerpoint2007-Dokumente"/>
  <p:tag name="PS_DOKUMENTENART" val="Dokumente"/>
</p:tagLst>
</file>

<file path=ppt/theme/theme1.xml><?xml version="1.0" encoding="utf-8"?>
<a:theme xmlns:a="http://schemas.openxmlformats.org/drawingml/2006/main" name="Default Theme">
  <a:themeElements>
    <a:clrScheme name="BayLfSt">
      <a:dk1>
        <a:sysClr val="windowText" lastClr="000000"/>
      </a:dk1>
      <a:lt1>
        <a:srgbClr val="FFFFFF"/>
      </a:lt1>
      <a:dk2>
        <a:srgbClr val="B2B2B2"/>
      </a:dk2>
      <a:lt2>
        <a:srgbClr val="FFFFFF"/>
      </a:lt2>
      <a:accent1>
        <a:srgbClr val="004868"/>
      </a:accent1>
      <a:accent2>
        <a:srgbClr val="EB8500"/>
      </a:accent2>
      <a:accent3>
        <a:srgbClr val="777777"/>
      </a:accent3>
      <a:accent4>
        <a:srgbClr val="446699"/>
      </a:accent4>
      <a:accent5>
        <a:srgbClr val="B2B2B2"/>
      </a:accent5>
      <a:accent6>
        <a:srgbClr val="FFC971"/>
      </a:accent6>
      <a:hlink>
        <a:srgbClr val="004868"/>
      </a:hlink>
      <a:folHlink>
        <a:srgbClr val="446699"/>
      </a:folHlink>
    </a:clrScheme>
    <a:fontScheme name="lf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Zusammengesetz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BayLfSt.potx" id="{59209EB5-1091-460D-8825-87AFABD61B21}" vid="{B27C700C-1EC5-40AF-843C-1C5DFE32F2D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A7E2C394FBA048BFCA6C28C0F6049D" ma:contentTypeVersion="2" ma:contentTypeDescription="Ein neues Dokument erstellen." ma:contentTypeScope="" ma:versionID="775893e2450cc9efd83628b4fff03bf9">
  <xsd:schema xmlns:xsd="http://www.w3.org/2001/XMLSchema" xmlns:xs="http://www.w3.org/2001/XMLSchema" xmlns:p="http://schemas.microsoft.com/office/2006/metadata/properties" xmlns:ns1="http://schemas.microsoft.com/sharepoint/v3" xmlns:ns2="afb038dd-b1f7-4df2-8658-e89af3604cfc" targetNamespace="http://schemas.microsoft.com/office/2006/metadata/properties" ma:root="true" ma:fieldsID="7eb7b782f118e72606ac7d684184a45e" ns1:_="" ns2:_="">
    <xsd:import namespace="http://schemas.microsoft.com/sharepoint/v3"/>
    <xsd:import namespace="afb038dd-b1f7-4df2-8658-e89af3604cf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038dd-b1f7-4df2-8658-e89af3604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Kathrin Melzl"/>
    <f:field ref="FSCFOLIO_1_1001_FieldCurrentDate" text="29.04.2022 16:03"/>
    <f:field ref="objvalidfrom" date="" text="" edit="true"/>
    <f:field ref="objvalidto" date="" text="" edit="true"/>
    <f:field ref="FSCFOLIO_1_1001_FieldReleasedVersionDate" text=""/>
    <f:field ref="FSCFOLIO_1_1001_FieldReleasedVersionNr" text=""/>
    <f:field ref="CCAPRECONFIG_15_1001_Objektname" text="PowerPoint_Präsentation_Informationsveranstaltungen_Steuerpflichtige" edit="true"/>
    <f:field ref="DEPRECONFIG_15_1001_Objektname" text="PowerPoint_Präsentation_Informationsveranstaltungen_Steuerpflichtige" edit="true"/>
    <f:field ref="CFGBAYERN_15_1400_FieldDocumentTitle" text="" edit="true"/>
    <f:field ref="CFGBAYERN_15_1400_FieldDocumentSubject" text="" multiline="true" edit="true"/>
    <f:field ref="CFGBAYERN_15_1400_FieldDocumentTerms" text="" multiline="true"/>
    <f:field ref="CFGBAYERN_15_1400_FieldDocumentAddSubject" text="" multiline="true" edit="true"/>
    <f:field ref="CFGBAYERN_15_1400_FieldDocumentIncAttachments" text="" multiline="true"/>
    <f:field ref="CFGBAYERN_15_1400_FieldDocumentRecipients" text="" multiline="true"/>
    <f:field ref="CFGBAYERN_15_1400_FieldDocumentRecipientsBlocked" text="" multiline="true"/>
    <f:field ref="CFGBAYERN_15_1400_FieldDocumentCopyRecipients" text="" multiline="true"/>
    <f:field ref="CFGBAYERN_15_1400_FieldDocumentCopyRecipientsBlocked" text="" multiline="true"/>
    <f:field ref="BAYLFST_15_1800_FieldDocumentTitle" text="" edit="true"/>
    <f:field ref="BAYLFST_15_1800_FieldDocumentSubject" text="" multiline="true" edit="true"/>
    <f:field ref="BAYLFST_15_1800_FieldDocumentAddSubject" text="" multiline="true" edit="true"/>
    <f:field ref="BAYLFST_15_1800_FieldDocumentIncAttachments" text="" multiline="true" edit="true"/>
    <f:field ref="BAYLFST_15_1800_FieldDocumentTerms" text="" multiline="true"/>
    <f:field ref="BAYLFST_15_1800_FieldDocumentRecipients" text="" multiline="true"/>
    <f:field ref="CFGBAYERNEX_15_1800_FieldCopyRecipients" text="" multiline="true"/>
    <f:field ref="CFGBAYERNEX_15_1800_FieldCopyRecipientsBlocked" text="" multiline="true"/>
    <f:field ref="CFGBAYERNEX_15_1800_FieldWorkflowFloatingFile" text="Kein Laufweg ermittelbar. Schriftstück muss direkt in 'Ergänzende Dokumente' einer Umlaufmappe liegen!" multiline="true"/>
    <f:field ref="objname" text="PowerPoint_Präsentation_Informationsveranstaltungen_Steuerpflichtige" edit="true"/>
    <f:field ref="objsubject" text="" edit="true"/>
    <f:field ref="objcreatedby" text="Kienberger, Anna-Lena, BayLfSt"/>
    <f:field ref="objcreatedat" date="2022-04-25T10:35:43" text="25.04.2022 10:35:43"/>
    <f:field ref="objchangedby" text="Melzl, Kathrin, BayLfSt"/>
    <f:field ref="objmodifiedat" date="2022-04-29T15:33:54" text="29.04.2022 15:33:54"/>
    <f:field ref="objprimaryrelated__0_objname" text="Informationsveranstaltung für Bürger" edit="true"/>
    <f:field ref="objprimaryrelated__0_objsubject" text="" edit="true"/>
    <f:field ref="objprimaryrelated__0_objcreatedby" text="Melzl, Kathrin, BayLfSt"/>
    <f:field ref="objprimaryrelated__0_objcreatedat" date="2022-03-22T10:30:39" text="22.03.2022 10:30:39"/>
    <f:field ref="objprimaryrelated__0_objchangedby" text="Kienberger, Anna-Lena, BayLfSt"/>
    <f:field ref="objprimaryrelated__0_objmodifiedat" date="2022-04-25T10:35:45" text="25.04.2022 10:35:45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objvalidfrom" text="Gültig ab" dateonly="true"/>
    <f:field ref="objvalidto" text="Gültig bis" dateonly="true"/>
    <f:field ref="FSCFOLIO_1_1001_FieldReleasedVersionDate" text="Freigegebene Version vom"/>
    <f:field ref="FSCFOLIO_1_1001_FieldReleasedVersionNr" text="Freigegebene Versionsnummer"/>
    <f:field ref="CCAPRECONFIG_15_1001_Objektname" text="Objektname"/>
    <f:field ref="DEPRECONFIG_15_1001_Objektname" text="Objektname"/>
    <f:field ref="CFGBAYERN_15_1400_FieldDocumentTitle" text="Bay-Titel (Erledigung)"/>
    <f:field ref="CFGBAYERN_15_1400_FieldDocumentSubject" text="Bay-Betreff (Erledigung)"/>
    <f:field ref="CFGBAYERN_15_1400_FieldDocumentTerms" text="Bay-Schlagwort (Erledigung)"/>
    <f:field ref="CFGBAYERN_15_1400_FieldDocumentAddSubject" text="Bay-Dokumentenbezogene Hinweise (Erledigung)"/>
    <f:field ref="CFGBAYERN_15_1400_FieldDocumentIncAttachments" text="Bay-Beschreibung der Anlagen (Allgemeine Anlagen)"/>
    <f:field ref="CFGBAYERN_15_1400_FieldDocumentRecipients" text="Bay-Empfänger"/>
    <f:field ref="CFGBAYERN_15_1400_FieldDocumentRecipientsBlocked" text="Bay-Empfänger - blockorientiert"/>
    <f:field ref="CFGBAYERN_15_1400_FieldDocumentCopyRecipients" text="Bay-Kopieempfänger"/>
    <f:field ref="CFGBAYERN_15_1400_FieldDocumentCopyRecipientsBlocked" text="Bay-Kopieempfänger - blockorientiert"/>
    <f:field ref="BAYLFST_15_1800_FieldDocumentTitle" text="LfSt-Titel (Erledigung)"/>
    <f:field ref="BAYLFST_15_1800_FieldDocumentSubject" text="LfSt-Betreff (Erledigung)"/>
    <f:field ref="BAYLFST_15_1800_FieldDocumentAddSubject" text="LfSt-Dokumentenbezogene Hinweise (Erledigung)"/>
    <f:field ref="BAYLFST_15_1800_FieldDocumentIncAttachments" text="LfSt-Beschreibung der Anlagen (Allgemeine Anlagen)"/>
    <f:field ref="BAYLFST_15_1800_FieldDocumentTerms" text="LfSt-Schlagworte (Erledigung)"/>
    <f:field ref="BAYLFST_15_1800_FieldDocumentRecipients" text="LfSt-Originalempfängerliste"/>
    <f:field ref="CFGBAYERNEX_15_1800_FieldCopyRecipients" text="Kopieempfänger"/>
    <f:field ref="CFGBAYERNEX_15_1800_FieldCopyRecipientsBlocked" text="Kopieempfänger (blockorientiert)"/>
    <f:field ref="CFGBAYERNEX_15_1800_FieldWorkflowFloatingFile" text="Laufweg (Umlaufmappe)"/>
    <f:field ref="objname" text="Name"/>
    <f:field ref="objsubject" text="Betreff (einzeilig)"/>
    <f:field ref="objcreatedby" text="Erzeugt von"/>
    <f:field ref="objcreatedat" text="Erzeugt am/um"/>
    <f:field ref="objchangedby" text="Letzte Änderung von"/>
    <f:field ref="objmodifiedat" text="Letzte Änderung am/um"/>
  </f:display>
  <f:display text="Ursprungsort">
    <f:field ref="objprimaryrelated__0_objname" text="Name"/>
    <f:field ref="objprimaryrelated__0_objsubject" text="Betreff (einzeilig)"/>
    <f:field ref="objprimaryrelated__0_objcreatedby" text="Erzeugt von"/>
    <f:field ref="objprimaryrelated__0_objcreatedat" text="Erzeugt am/um"/>
    <f:field ref="objprimaryrelated__0_objchangedby" text="Letzte Änderung von"/>
    <f:field ref="objprimaryrelated__0_objmodifiedat" text="Letzte Änderung am/um"/>
  </f:display>
</f:fields>
</file>

<file path=customXml/itemProps1.xml><?xml version="1.0" encoding="utf-8"?>
<ds:datastoreItem xmlns:ds="http://schemas.openxmlformats.org/officeDocument/2006/customXml" ds:itemID="{0E39CEF1-DCED-4232-98AA-4EC265815127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afb038dd-b1f7-4df2-8658-e89af3604cfc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706147-CCA1-4CF8-9670-ECDAD3FD4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23459-ED60-4B57-9730-883CF43D9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b038dd-b1f7-4df2-8658-e89af3604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PP_BayLfSt</Template>
  <TotalTime>0</TotalTime>
  <Words>951</Words>
  <Application>Microsoft Office PowerPoint</Application>
  <PresentationFormat>Bildschirmpräsentation (4:3)</PresentationFormat>
  <Paragraphs>291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PMingLiU</vt:lpstr>
      <vt:lpstr>Symbol</vt:lpstr>
      <vt:lpstr>Tahoma</vt:lpstr>
      <vt:lpstr>Times New Roman</vt:lpstr>
      <vt:lpstr>Default Theme</vt:lpstr>
      <vt:lpstr>Informationsveranstaltung für Bürgerinnen und Bürger zur Grundsteuerreform in Bayern</vt:lpstr>
      <vt:lpstr>Tagesordnung</vt:lpstr>
      <vt:lpstr>1. Historie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2. Inhalt des BayGrStG</vt:lpstr>
      <vt:lpstr>3. Abgabe der Grundsteuererklärung</vt:lpstr>
      <vt:lpstr>3. Abgabe der Grundsteuererklärung</vt:lpstr>
      <vt:lpstr>4. ELSTER</vt:lpstr>
      <vt:lpstr>5. Informationsangebot</vt:lpstr>
      <vt:lpstr>PowerPoint-Präsentation</vt:lpstr>
    </vt:vector>
  </TitlesOfParts>
  <Company>Bayerisches Landesamt für Steuern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für Bürgerinnen und Bürger zur Grundsteuerreform in Bayern</dc:title>
  <dc:creator>Melzl, Kathrin (LfSt)</dc:creator>
  <dc:description>_x000d_
_x000d_
Zugrunde liegende Vorlage: _x000d_
Basisvorlage konnte nicht ermittelt werden!</dc:description>
  <cp:lastModifiedBy>SN-User</cp:lastModifiedBy>
  <cp:revision>275</cp:revision>
  <cp:lastPrinted>2011-08-08T11:05:41Z</cp:lastPrinted>
  <dcterms:created xsi:type="dcterms:W3CDTF">2022-03-21T15:29:17Z</dcterms:created>
  <dcterms:modified xsi:type="dcterms:W3CDTF">2022-06-29T10:19:53Z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FGBAYERN@15.1400:BankDetailsIDOwnerGroup">
    <vt:lpwstr/>
  </property>
  <property fmtid="{D5CDD505-2E9C-101B-9397-08002B2CF9AE}" pid="3" name="FSC#CFGBAYERN@15.1400:BankDetailsIDOwner">
    <vt:lpwstr/>
  </property>
  <property fmtid="{D5CDD505-2E9C-101B-9397-08002B2CF9AE}" pid="4" name="FSC#CFGBAYERN@15.1400:BankDetailsOwnerGroup">
    <vt:lpwstr/>
  </property>
  <property fmtid="{D5CDD505-2E9C-101B-9397-08002B2CF9AE}" pid="5" name="FSC#CFGBAYERN@15.1400:BankDetailsOwner">
    <vt:lpwstr/>
  </property>
  <property fmtid="{D5CDD505-2E9C-101B-9397-08002B2CF9AE}" pid="6" name="FSC#CFGBAYERN@15.1400:DocumentFileUrgency">
    <vt:lpwstr/>
  </property>
  <property fmtid="{D5CDD505-2E9C-101B-9397-08002B2CF9AE}" pid="7" name="FSC#CFGBAYERN@15.1400:IncAttachments">
    <vt:lpwstr/>
  </property>
  <property fmtid="{D5CDD505-2E9C-101B-9397-08002B2CF9AE}" pid="8" name="FSC#CFGBAYERN@15.1400:VisitingHoursOwnerGroup">
    <vt:lpwstr/>
  </property>
  <property fmtid="{D5CDD505-2E9C-101B-9397-08002B2CF9AE}" pid="9" name="FSC#CFGBAYERN@15.1400:DocumentFileSubject">
    <vt:lpwstr/>
  </property>
  <property fmtid="{D5CDD505-2E9C-101B-9397-08002B2CF9AE}" pid="10" name="FSC#CFGBAYERN@15.1400:FileSubject">
    <vt:lpwstr/>
  </property>
  <property fmtid="{D5CDD505-2E9C-101B-9397-08002B2CF9AE}" pid="11" name="FSC#CFGBAYERN@15.1400:BankDetailsBICOwnerGroup">
    <vt:lpwstr/>
  </property>
  <property fmtid="{D5CDD505-2E9C-101B-9397-08002B2CF9AE}" pid="12" name="FSC#CFGBAYERN@15.1400:BankDetailsBICOwner">
    <vt:lpwstr/>
  </property>
  <property fmtid="{D5CDD505-2E9C-101B-9397-08002B2CF9AE}" pid="13" name="FSC#CFGBAYERN@15.1400:AddrDate">
    <vt:lpwstr/>
  </property>
  <property fmtid="{D5CDD505-2E9C-101B-9397-08002B2CF9AE}" pid="14" name="FSC#CFGBAYERN@15.1400:OwnerGroupOfficeBuilding">
    <vt:lpwstr/>
  </property>
  <property fmtid="{D5CDD505-2E9C-101B-9397-08002B2CF9AE}" pid="15" name="FSC#CFGBAYERN@15.1400:OwnerOfficeBuilding">
    <vt:lpwstr/>
  </property>
  <property fmtid="{D5CDD505-2E9C-101B-9397-08002B2CF9AE}" pid="16" name="FSC#CFGBAYERN@15.1400:OwnerName">
    <vt:lpwstr/>
  </property>
  <property fmtid="{D5CDD505-2E9C-101B-9397-08002B2CF9AE}" pid="17" name="FSC#CFGBAYERN@15.1400:OwnerFunction">
    <vt:lpwstr/>
  </property>
  <property fmtid="{D5CDD505-2E9C-101B-9397-08002B2CF9AE}" pid="18" name="FSC#CFGBAYERN@15.1400:OwnerGender">
    <vt:lpwstr/>
  </property>
  <property fmtid="{D5CDD505-2E9C-101B-9397-08002B2CF9AE}" pid="19" name="FSC#CFGBAYERN@15.1400:OwnerJobTitle">
    <vt:lpwstr/>
  </property>
  <property fmtid="{D5CDD505-2E9C-101B-9397-08002B2CF9AE}" pid="20" name="FSC#CFGBAYERN@15.1400:OwnerSurName">
    <vt:lpwstr/>
  </property>
  <property fmtid="{D5CDD505-2E9C-101B-9397-08002B2CF9AE}" pid="21" name="FSC#CFGBAYERN@15.1400:OwnerNameAffix">
    <vt:lpwstr/>
  </property>
  <property fmtid="{D5CDD505-2E9C-101B-9397-08002B2CF9AE}" pid="22" name="FSC#CFGBAYERN@15.1400:OwnerTitle">
    <vt:lpwstr/>
  </property>
  <property fmtid="{D5CDD505-2E9C-101B-9397-08002B2CF9AE}" pid="23" name="FSC#CFGBAYERN@15.1400:OwnerFirstName">
    <vt:lpwstr/>
  </property>
  <property fmtid="{D5CDD505-2E9C-101B-9397-08002B2CF9AE}" pid="24" name="FSC#CFGBAYERN@15.1400:OwnerAdditional1">
    <vt:lpwstr/>
  </property>
  <property fmtid="{D5CDD505-2E9C-101B-9397-08002B2CF9AE}" pid="25" name="FSC#CFGBAYERN@15.1400:OwnerAdditional2">
    <vt:lpwstr/>
  </property>
  <property fmtid="{D5CDD505-2E9C-101B-9397-08002B2CF9AE}" pid="26" name="FSC#CFGBAYERN@15.1400:OwnerAdditional3">
    <vt:lpwstr/>
  </property>
  <property fmtid="{D5CDD505-2E9C-101B-9397-08002B2CF9AE}" pid="27" name="FSC#CFGBAYERN@15.1400:OwnerAdditional4">
    <vt:lpwstr/>
  </property>
  <property fmtid="{D5CDD505-2E9C-101B-9397-08002B2CF9AE}" pid="28" name="FSC#CFGBAYERN@15.1400:OwnerAdditional5">
    <vt:lpwstr/>
  </property>
  <property fmtid="{D5CDD505-2E9C-101B-9397-08002B2CF9AE}" pid="29" name="FSC#CFGBAYERN@15.1400:EmailOwnerGroup">
    <vt:lpwstr/>
  </property>
  <property fmtid="{D5CDD505-2E9C-101B-9397-08002B2CF9AE}" pid="30" name="FSC#CFGBAYERN@15.1400:EmailOwner">
    <vt:lpwstr/>
  </property>
  <property fmtid="{D5CDD505-2E9C-101B-9397-08002B2CF9AE}" pid="31" name="FSC#CFGBAYERN@15.1400:Recipients">
    <vt:lpwstr/>
  </property>
  <property fmtid="{D5CDD505-2E9C-101B-9397-08002B2CF9AE}" pid="32" name="FSC#CFGBAYERN@15.1400:RecipientsBlocked">
    <vt:lpwstr/>
  </property>
  <property fmtid="{D5CDD505-2E9C-101B-9397-08002B2CF9AE}" pid="33" name="FSC#CFGBAYERN@15.1400:FaxNumberOwnerGroup">
    <vt:lpwstr/>
  </property>
  <property fmtid="{D5CDD505-2E9C-101B-9397-08002B2CF9AE}" pid="34" name="FSC#CFGBAYERN@15.1400:FaxNumberOwner">
    <vt:lpwstr/>
  </property>
  <property fmtid="{D5CDD505-2E9C-101B-9397-08002B2CF9AE}" pid="35" name="FSC#CFGBAYERN@15.1400:ForeignNr">
    <vt:lpwstr/>
  </property>
  <property fmtid="{D5CDD505-2E9C-101B-9397-08002B2CF9AE}" pid="36" name="FSC#CFGBAYERN@15.1400:DocumentName">
    <vt:lpwstr/>
  </property>
  <property fmtid="{D5CDD505-2E9C-101B-9397-08002B2CF9AE}" pid="37" name="FSC#CFGBAYERN@15.1400:BankDetailsIBANOwnerGroup">
    <vt:lpwstr/>
  </property>
  <property fmtid="{D5CDD505-2E9C-101B-9397-08002B2CF9AE}" pid="38" name="FSC#CFGBAYERN@15.1400:BankDetailsIBANOwner">
    <vt:lpwstr/>
  </property>
  <property fmtid="{D5CDD505-2E9C-101B-9397-08002B2CF9AE}" pid="39" name="FSC#CFGBAYERN@15.1400:BankDetailsNameOwnerGroup">
    <vt:lpwstr/>
  </property>
  <property fmtid="{D5CDD505-2E9C-101B-9397-08002B2CF9AE}" pid="40" name="FSC#CFGBAYERN@15.1400:BankDetailsNameOwner">
    <vt:lpwstr/>
  </property>
  <property fmtid="{D5CDD505-2E9C-101B-9397-08002B2CF9AE}" pid="41" name="FSC#CFGBAYERN@15.1400:BankDetailsOwnerOwnerGroup">
    <vt:lpwstr/>
  </property>
  <property fmtid="{D5CDD505-2E9C-101B-9397-08002B2CF9AE}" pid="42" name="FSC#CFGBAYERN@15.1400:BankDetailsOwnerOwner">
    <vt:lpwstr/>
  </property>
  <property fmtid="{D5CDD505-2E9C-101B-9397-08002B2CF9AE}" pid="43" name="FSC#CFGBAYERN@15.1400:BankDetailsAccountOwnerGroup">
    <vt:lpwstr/>
  </property>
  <property fmtid="{D5CDD505-2E9C-101B-9397-08002B2CF9AE}" pid="44" name="FSC#CFGBAYERN@15.1400:BankDetailsAccountOwner">
    <vt:lpwstr/>
  </property>
  <property fmtid="{D5CDD505-2E9C-101B-9397-08002B2CF9AE}" pid="45" name="FSC#CFGBAYERN@15.1400:CopyRecipients">
    <vt:lpwstr/>
  </property>
  <property fmtid="{D5CDD505-2E9C-101B-9397-08002B2CF9AE}" pid="46" name="FSC#CFGBAYERN@15.1400:CopyRecipientsBlocked">
    <vt:lpwstr/>
  </property>
  <property fmtid="{D5CDD505-2E9C-101B-9397-08002B2CF9AE}" pid="47" name="FSC#CFGBAYERN@15.1400:OrganizationOwnerGroup">
    <vt:lpwstr/>
  </property>
  <property fmtid="{D5CDD505-2E9C-101B-9397-08002B2CF9AE}" pid="48" name="FSC#CFGBAYERN@15.1400:SignFinalVersionByJobTitle">
    <vt:lpwstr/>
  </property>
  <property fmtid="{D5CDD505-2E9C-101B-9397-08002B2CF9AE}" pid="49" name="FSC#CFGBAYERN@15.1400:SignFinalVersionByFunction">
    <vt:lpwstr/>
  </property>
  <property fmtid="{D5CDD505-2E9C-101B-9397-08002B2CF9AE}" pid="50" name="FSC#CFGBAYERN@15.1400:SignFinalVersionBySurname">
    <vt:lpwstr/>
  </property>
  <property fmtid="{D5CDD505-2E9C-101B-9397-08002B2CF9AE}" pid="51" name="FSC#CFGBAYERN@15.1400:SignFinalVersionByNameAffix">
    <vt:lpwstr/>
  </property>
  <property fmtid="{D5CDD505-2E9C-101B-9397-08002B2CF9AE}" pid="52" name="FSC#CFGBAYERN@15.1400:SignFinalVersionByTitle">
    <vt:lpwstr/>
  </property>
  <property fmtid="{D5CDD505-2E9C-101B-9397-08002B2CF9AE}" pid="53" name="FSC#CFGBAYERN@15.1400:SignFinalVersionByFirstname">
    <vt:lpwstr/>
  </property>
  <property fmtid="{D5CDD505-2E9C-101B-9397-08002B2CF9AE}" pid="54" name="FSC#CFGBAYERN@15.1400:SignApprovedByJobTitle">
    <vt:lpwstr/>
  </property>
  <property fmtid="{D5CDD505-2E9C-101B-9397-08002B2CF9AE}" pid="55" name="FSC#CFGBAYERN@15.1400:SignApprovedByFunction">
    <vt:lpwstr/>
  </property>
  <property fmtid="{D5CDD505-2E9C-101B-9397-08002B2CF9AE}" pid="56" name="FSC#CFGBAYERN@15.1400:SignApprovedBySurname">
    <vt:lpwstr/>
  </property>
  <property fmtid="{D5CDD505-2E9C-101B-9397-08002B2CF9AE}" pid="57" name="FSC#CFGBAYERN@15.1400:SignApprovedByNameAffix">
    <vt:lpwstr/>
  </property>
  <property fmtid="{D5CDD505-2E9C-101B-9397-08002B2CF9AE}" pid="58" name="FSC#CFGBAYERN@15.1400:SignApprovedByTitle">
    <vt:lpwstr/>
  </property>
  <property fmtid="{D5CDD505-2E9C-101B-9397-08002B2CF9AE}" pid="59" name="FSC#CFGBAYERN@15.1400:SignApprovedByFirstname">
    <vt:lpwstr/>
  </property>
  <property fmtid="{D5CDD505-2E9C-101B-9397-08002B2CF9AE}" pid="60" name="FSC#CFGBAYERN@15.1400:SignApprovedAt">
    <vt:lpwstr/>
  </property>
  <property fmtid="{D5CDD505-2E9C-101B-9397-08002B2CF9AE}" pid="61" name="FSC#CFGBAYERN@15.1400:SignAcceptDraftByJobTitle">
    <vt:lpwstr/>
  </property>
  <property fmtid="{D5CDD505-2E9C-101B-9397-08002B2CF9AE}" pid="62" name="FSC#CFGBAYERN@15.1400:SignAcceptDraftByFunction">
    <vt:lpwstr/>
  </property>
  <property fmtid="{D5CDD505-2E9C-101B-9397-08002B2CF9AE}" pid="63" name="FSC#CFGBAYERN@15.1400:SignAcceptDraftBySurname">
    <vt:lpwstr/>
  </property>
  <property fmtid="{D5CDD505-2E9C-101B-9397-08002B2CF9AE}" pid="64" name="FSC#CFGBAYERN@15.1400:SignAcceptDraftByNameAffix">
    <vt:lpwstr/>
  </property>
  <property fmtid="{D5CDD505-2E9C-101B-9397-08002B2CF9AE}" pid="65" name="FSC#CFGBAYERN@15.1400:SignAcceptDraftByTitle">
    <vt:lpwstr/>
  </property>
  <property fmtid="{D5CDD505-2E9C-101B-9397-08002B2CF9AE}" pid="66" name="FSC#CFGBAYERN@15.1400:SignAcceptDraftByFirstname">
    <vt:lpwstr/>
  </property>
  <property fmtid="{D5CDD505-2E9C-101B-9397-08002B2CF9AE}" pid="67" name="FSC#CFGBAYERN@15.1400:SignAcceptDraftAt">
    <vt:lpwstr/>
  </property>
  <property fmtid="{D5CDD505-2E9C-101B-9397-08002B2CF9AE}" pid="68" name="FSC#CFGBAYERN@15.1400:SignViewedByJobTitle">
    <vt:lpwstr/>
  </property>
  <property fmtid="{D5CDD505-2E9C-101B-9397-08002B2CF9AE}" pid="69" name="FSC#CFGBAYERN@15.1400:SignViewedByFunction">
    <vt:lpwstr/>
  </property>
  <property fmtid="{D5CDD505-2E9C-101B-9397-08002B2CF9AE}" pid="70" name="FSC#CFGBAYERN@15.1400:SignViewedBySurname">
    <vt:lpwstr/>
  </property>
  <property fmtid="{D5CDD505-2E9C-101B-9397-08002B2CF9AE}" pid="71" name="FSC#CFGBAYERN@15.1400:SignViewedByNameAffix">
    <vt:lpwstr/>
  </property>
  <property fmtid="{D5CDD505-2E9C-101B-9397-08002B2CF9AE}" pid="72" name="FSC#CFGBAYERN@15.1400:SignViewedByTitle">
    <vt:lpwstr/>
  </property>
  <property fmtid="{D5CDD505-2E9C-101B-9397-08002B2CF9AE}" pid="73" name="FSC#CFGBAYERN@15.1400:SignViewedByFirstname">
    <vt:lpwstr/>
  </property>
  <property fmtid="{D5CDD505-2E9C-101B-9397-08002B2CF9AE}" pid="74" name="FSC#CFGBAYERN@15.1400:SignViewedAt">
    <vt:lpwstr/>
  </property>
  <property fmtid="{D5CDD505-2E9C-101B-9397-08002B2CF9AE}" pid="75" name="FSC#CFGBAYERN@15.1400:TelNumberOwnerGroup">
    <vt:lpwstr/>
  </property>
  <property fmtid="{D5CDD505-2E9C-101B-9397-08002B2CF9AE}" pid="76" name="FSC#CFGBAYERN@15.1400:TelNumberOwner">
    <vt:lpwstr/>
  </property>
  <property fmtid="{D5CDD505-2E9C-101B-9397-08002B2CF9AE}" pid="77" name="FSC#CFGBAYERN@15.1400:TelNumberOwnerMobile">
    <vt:lpwstr/>
  </property>
  <property fmtid="{D5CDD505-2E9C-101B-9397-08002B2CF9AE}" pid="78" name="FSC#CFGBAYERN@15.1400:TelNumberOwnerPrivate">
    <vt:lpwstr/>
  </property>
  <property fmtid="{D5CDD505-2E9C-101B-9397-08002B2CF9AE}" pid="79" name="FSC#CFGBAYERN@15.1400:ReferredIncomingLetterDate">
    <vt:lpwstr/>
  </property>
  <property fmtid="{D5CDD505-2E9C-101B-9397-08002B2CF9AE}" pid="80" name="FSC#CFGBAYERN@15.1400:ReferredIncomingFileReference">
    <vt:lpwstr/>
  </property>
  <property fmtid="{D5CDD505-2E9C-101B-9397-08002B2CF9AE}" pid="81" name="FSC#CFGBAYERN@15.1400:SettlementLetterDate">
    <vt:lpwstr/>
  </property>
  <property fmtid="{D5CDD505-2E9C-101B-9397-08002B2CF9AE}" pid="82" name="FSC#CFGBAYERN@15.1400:URLOwnerGroup">
    <vt:lpwstr/>
  </property>
  <property fmtid="{D5CDD505-2E9C-101B-9397-08002B2CF9AE}" pid="83" name="FSC#CFGBAYERN@15.1400:TransportConnectionOwnerGroup">
    <vt:lpwstr/>
  </property>
  <property fmtid="{D5CDD505-2E9C-101B-9397-08002B2CF9AE}" pid="84" name="FSC#CFGBAYERN@15.1400:OwnerRoomNumber">
    <vt:lpwstr/>
  </property>
  <property fmtid="{D5CDD505-2E9C-101B-9397-08002B2CF9AE}" pid="85" name="FSC#CFGBAYERNEX@15.1800:ProcedureFileReference">
    <vt:lpwstr/>
  </property>
  <property fmtid="{D5CDD505-2E9C-101B-9397-08002B2CF9AE}" pid="86" name="FSC#CFGBAYERNEX@15.1800:OwnerSalutationFromGender">
    <vt:lpwstr/>
  </property>
  <property fmtid="{D5CDD505-2E9C-101B-9397-08002B2CF9AE}" pid="87" name="FSC#CFGBAYERNEX@15.1800:SignFinalVersionBy">
    <vt:lpwstr/>
  </property>
  <property fmtid="{D5CDD505-2E9C-101B-9397-08002B2CF9AE}" pid="88" name="FSC#CFGBAYERN@15.1400:RefIerredncomingForeignNr">
    <vt:lpwstr/>
  </property>
  <property fmtid="{D5CDD505-2E9C-101B-9397-08002B2CF9AE}" pid="89" name="FSC#CFGBAYERN@15.1400:SubjectAreaShortTerm">
    <vt:lpwstr/>
  </property>
  <property fmtid="{D5CDD505-2E9C-101B-9397-08002B2CF9AE}" pid="90" name="FSC#CFGBAYERN@15.1400:ProcedureBarCode">
    <vt:lpwstr/>
  </property>
  <property fmtid="{D5CDD505-2E9C-101B-9397-08002B2CF9AE}" pid="91" name="FSC#CFGBAYERN@15.1400:ProcedureCreatedOnAt">
    <vt:lpwstr/>
  </property>
  <property fmtid="{D5CDD505-2E9C-101B-9397-08002B2CF9AE}" pid="92" name="FSC#CFGBAYERN@15.1400:CurrentDateTime">
    <vt:lpwstr>29.04.2022 16:03:24</vt:lpwstr>
  </property>
  <property fmtid="{D5CDD505-2E9C-101B-9397-08002B2CF9AE}" pid="93" name="FSC#CFGBAYERN@15.1400:RelatedReferencesSettlement">
    <vt:lpwstr/>
  </property>
  <property fmtid="{D5CDD505-2E9C-101B-9397-08002B2CF9AE}" pid="94" name="FSC#CFGBAYERN@15.1400:AssociatedProcedureTitle">
    <vt:lpwstr/>
  </property>
  <property fmtid="{D5CDD505-2E9C-101B-9397-08002B2CF9AE}" pid="95" name="FSC#CFGBAYERN@15.1400:SettlementTitle">
    <vt:lpwstr/>
  </property>
  <property fmtid="{D5CDD505-2E9C-101B-9397-08002B2CF9AE}" pid="96" name="FSC#CFGBAYERN@15.1400:IncomingTitle">
    <vt:lpwstr/>
  </property>
  <property fmtid="{D5CDD505-2E9C-101B-9397-08002B2CF9AE}" pid="97" name="FSC#CFGBAYERN@15.1400:RespoeLongName">
    <vt:lpwstr/>
  </property>
  <property fmtid="{D5CDD505-2E9C-101B-9397-08002B2CF9AE}" pid="98" name="FSC#CFGBAYERN@15.1400:RespoeShortName">
    <vt:lpwstr/>
  </property>
  <property fmtid="{D5CDD505-2E9C-101B-9397-08002B2CF9AE}" pid="99" name="FSC#CFGBAYERN@15.1400:RespoeOUSign">
    <vt:lpwstr/>
  </property>
  <property fmtid="{D5CDD505-2E9C-101B-9397-08002B2CF9AE}" pid="100" name="FSC#CFGBAYERN@15.1400:RespoeOrgStreet">
    <vt:lpwstr/>
  </property>
  <property fmtid="{D5CDD505-2E9C-101B-9397-08002B2CF9AE}" pid="101" name="FSC#CFGBAYERN@15.1400:RespoeOrgPobox">
    <vt:lpwstr/>
  </property>
  <property fmtid="{D5CDD505-2E9C-101B-9397-08002B2CF9AE}" pid="102" name="FSC#CFGBAYERN@15.1400:RespoeOrgZipcode">
    <vt:lpwstr/>
  </property>
  <property fmtid="{D5CDD505-2E9C-101B-9397-08002B2CF9AE}" pid="103" name="FSC#CFGBAYERN@15.1400:RespoeOrgCity">
    <vt:lpwstr/>
  </property>
  <property fmtid="{D5CDD505-2E9C-101B-9397-08002B2CF9AE}" pid="104" name="FSC#CFGBAYERN@15.1400:RespoeOrgState">
    <vt:lpwstr/>
  </property>
  <property fmtid="{D5CDD505-2E9C-101B-9397-08002B2CF9AE}" pid="105" name="FSC#CFGBAYERN@15.1400:RespoeOrgCountry">
    <vt:lpwstr/>
  </property>
  <property fmtid="{D5CDD505-2E9C-101B-9397-08002B2CF9AE}" pid="106" name="FSC#CFGBAYERN@15.1400:RespoeOrgDesc">
    <vt:lpwstr/>
  </property>
  <property fmtid="{D5CDD505-2E9C-101B-9397-08002B2CF9AE}" pid="107" name="FSC#CFGBAYERN@15.1400:RespoeOrgName">
    <vt:lpwstr/>
  </property>
  <property fmtid="{D5CDD505-2E9C-101B-9397-08002B2CF9AE}" pid="108" name="FSC#CFGBAYERN@15.1400:RespoeOrgAdditional1">
    <vt:lpwstr/>
  </property>
  <property fmtid="{D5CDD505-2E9C-101B-9397-08002B2CF9AE}" pid="109" name="FSC#CFGBAYERN@15.1400:RespoeOrgAdditional2">
    <vt:lpwstr/>
  </property>
  <property fmtid="{D5CDD505-2E9C-101B-9397-08002B2CF9AE}" pid="110" name="FSC#CFGBAYERN@15.1400:RespoeOrgAdditional3">
    <vt:lpwstr/>
  </property>
  <property fmtid="{D5CDD505-2E9C-101B-9397-08002B2CF9AE}" pid="111" name="FSC#CFGBAYERN@15.1400:RespoeOrgAdditional4">
    <vt:lpwstr/>
  </property>
  <property fmtid="{D5CDD505-2E9C-101B-9397-08002B2CF9AE}" pid="112" name="FSC#CFGBAYERN@15.1400:RespoeOrgAdditional5">
    <vt:lpwstr/>
  </property>
  <property fmtid="{D5CDD505-2E9C-101B-9397-08002B2CF9AE}" pid="113" name="FSC#CFGBAYERN@15.1400:RespoeOrgShortName">
    <vt:lpwstr/>
  </property>
  <property fmtid="{D5CDD505-2E9C-101B-9397-08002B2CF9AE}" pid="114" name="FSC#CFGBAYERN@15.1400:RespoeOrgNameAffix">
    <vt:lpwstr/>
  </property>
  <property fmtid="{D5CDD505-2E9C-101B-9397-08002B2CF9AE}" pid="115" name="FSC#CFGBAYERN@15.1400:SignSignByJobTitle">
    <vt:lpwstr/>
  </property>
  <property fmtid="{D5CDD505-2E9C-101B-9397-08002B2CF9AE}" pid="116" name="FSC#CFGBAYERN@15.1400:SignSignByFunction">
    <vt:lpwstr/>
  </property>
  <property fmtid="{D5CDD505-2E9C-101B-9397-08002B2CF9AE}" pid="117" name="FSC#CFGBAYERN@15.1400:SignSignBySurname">
    <vt:lpwstr/>
  </property>
  <property fmtid="{D5CDD505-2E9C-101B-9397-08002B2CF9AE}" pid="118" name="FSC#CFGBAYERN@15.1400:SignSignByNameAffix">
    <vt:lpwstr/>
  </property>
  <property fmtid="{D5CDD505-2E9C-101B-9397-08002B2CF9AE}" pid="119" name="FSC#CFGBAYERN@15.1400:SignSignByTitle">
    <vt:lpwstr/>
  </property>
  <property fmtid="{D5CDD505-2E9C-101B-9397-08002B2CF9AE}" pid="120" name="FSC#CFGBAYERN@15.1400:SignSignByFirstname">
    <vt:lpwstr/>
  </property>
  <property fmtid="{D5CDD505-2E9C-101B-9397-08002B2CF9AE}" pid="121" name="FSC#CFGBAYERN@15.1400:SignSignAt">
    <vt:lpwstr/>
  </property>
  <property fmtid="{D5CDD505-2E9C-101B-9397-08002B2CF9AE}" pid="122" name="FSC#COOELAK@1.1001:Subject">
    <vt:lpwstr/>
  </property>
  <property fmtid="{D5CDD505-2E9C-101B-9397-08002B2CF9AE}" pid="123" name="FSC#COOELAK@1.1001:FileReference">
    <vt:lpwstr/>
  </property>
  <property fmtid="{D5CDD505-2E9C-101B-9397-08002B2CF9AE}" pid="124" name="FSC#COOELAK@1.1001:FileRefYear">
    <vt:lpwstr/>
  </property>
  <property fmtid="{D5CDD505-2E9C-101B-9397-08002B2CF9AE}" pid="125" name="FSC#COOELAK@1.1001:FileRefOrdinal">
    <vt:lpwstr/>
  </property>
  <property fmtid="{D5CDD505-2E9C-101B-9397-08002B2CF9AE}" pid="126" name="FSC#COOELAK@1.1001:FileRefOU">
    <vt:lpwstr/>
  </property>
  <property fmtid="{D5CDD505-2E9C-101B-9397-08002B2CF9AE}" pid="127" name="FSC#COOELAK@1.1001:Organization">
    <vt:lpwstr/>
  </property>
  <property fmtid="{D5CDD505-2E9C-101B-9397-08002B2CF9AE}" pid="128" name="FSC#COOELAK@1.1001:Owner">
    <vt:lpwstr>Frau ex_Siegert</vt:lpwstr>
  </property>
  <property fmtid="{D5CDD505-2E9C-101B-9397-08002B2CF9AE}" pid="129" name="FSC#COOELAK@1.1001:OwnerExtension">
    <vt:lpwstr>1201</vt:lpwstr>
  </property>
  <property fmtid="{D5CDD505-2E9C-101B-9397-08002B2CF9AE}" pid="130" name="FSC#COOELAK@1.1001:OwnerFaxExtension">
    <vt:lpwstr>491201</vt:lpwstr>
  </property>
  <property fmtid="{D5CDD505-2E9C-101B-9397-08002B2CF9AE}" pid="131" name="FSC#COOELAK@1.1001:DispatchedBy">
    <vt:lpwstr/>
  </property>
  <property fmtid="{D5CDD505-2E9C-101B-9397-08002B2CF9AE}" pid="132" name="FSC#COOELAK@1.1001:DispatchedAt">
    <vt:lpwstr/>
  </property>
  <property fmtid="{D5CDD505-2E9C-101B-9397-08002B2CF9AE}" pid="133" name="FSC#COOELAK@1.1001:ApprovedBy">
    <vt:lpwstr/>
  </property>
  <property fmtid="{D5CDD505-2E9C-101B-9397-08002B2CF9AE}" pid="134" name="FSC#COOELAK@1.1001:ApprovedAt">
    <vt:lpwstr/>
  </property>
  <property fmtid="{D5CDD505-2E9C-101B-9397-08002B2CF9AE}" pid="135" name="FSC#COOELAK@1.1001:Department">
    <vt:lpwstr/>
  </property>
  <property fmtid="{D5CDD505-2E9C-101B-9397-08002B2CF9AE}" pid="136" name="FSC#COOELAK@1.1001:CreatedAt">
    <vt:lpwstr>25.04.2022</vt:lpwstr>
  </property>
  <property fmtid="{D5CDD505-2E9C-101B-9397-08002B2CF9AE}" pid="137" name="FSC#COOELAK@1.1001:OU">
    <vt:lpwstr>St11 (Referat St 11)</vt:lpwstr>
  </property>
  <property fmtid="{D5CDD505-2E9C-101B-9397-08002B2CF9AE}" pid="138" name="FSC#COOELAK@1.1001:Priority">
    <vt:lpwstr/>
  </property>
  <property fmtid="{D5CDD505-2E9C-101B-9397-08002B2CF9AE}" pid="139" name="FSC#COOELAK@1.1001:ObjBarCode">
    <vt:lpwstr>*COO.4006.103.5.6974209*</vt:lpwstr>
  </property>
  <property fmtid="{D5CDD505-2E9C-101B-9397-08002B2CF9AE}" pid="140" name="FSC#COOELAK@1.1001:RefBarCode">
    <vt:lpwstr/>
  </property>
  <property fmtid="{D5CDD505-2E9C-101B-9397-08002B2CF9AE}" pid="141" name="FSC#COOELAK@1.1001:FileRefBarCode">
    <vt:lpwstr>**</vt:lpwstr>
  </property>
  <property fmtid="{D5CDD505-2E9C-101B-9397-08002B2CF9AE}" pid="142" name="FSC#COOELAK@1.1001:ExternalRef">
    <vt:lpwstr/>
  </property>
  <property fmtid="{D5CDD505-2E9C-101B-9397-08002B2CF9AE}" pid="143" name="FSC#COOELAK@1.1001:IncomingNumber">
    <vt:lpwstr/>
  </property>
  <property fmtid="{D5CDD505-2E9C-101B-9397-08002B2CF9AE}" pid="144" name="FSC#COOELAK@1.1001:IncomingSubject">
    <vt:lpwstr/>
  </property>
  <property fmtid="{D5CDD505-2E9C-101B-9397-08002B2CF9AE}" pid="145" name="FSC#COOELAK@1.1001:ProcessResponsible">
    <vt:lpwstr/>
  </property>
  <property fmtid="{D5CDD505-2E9C-101B-9397-08002B2CF9AE}" pid="146" name="FSC#COOELAK@1.1001:ProcessResponsiblePhone">
    <vt:lpwstr/>
  </property>
  <property fmtid="{D5CDD505-2E9C-101B-9397-08002B2CF9AE}" pid="147" name="FSC#COOELAK@1.1001:ProcessResponsibleMail">
    <vt:lpwstr/>
  </property>
  <property fmtid="{D5CDD505-2E9C-101B-9397-08002B2CF9AE}" pid="148" name="FSC#COOELAK@1.1001:ProcessResponsibleFax">
    <vt:lpwstr/>
  </property>
  <property fmtid="{D5CDD505-2E9C-101B-9397-08002B2CF9AE}" pid="149" name="FSC#COOELAK@1.1001:ApproverFirstName">
    <vt:lpwstr/>
  </property>
  <property fmtid="{D5CDD505-2E9C-101B-9397-08002B2CF9AE}" pid="150" name="FSC#COOELAK@1.1001:ApproverSurName">
    <vt:lpwstr/>
  </property>
  <property fmtid="{D5CDD505-2E9C-101B-9397-08002B2CF9AE}" pid="151" name="FSC#COOELAK@1.1001:ApproverTitle">
    <vt:lpwstr/>
  </property>
  <property fmtid="{D5CDD505-2E9C-101B-9397-08002B2CF9AE}" pid="152" name="FSC#COOELAK@1.1001:ExternalDate">
    <vt:lpwstr/>
  </property>
  <property fmtid="{D5CDD505-2E9C-101B-9397-08002B2CF9AE}" pid="153" name="FSC#COOELAK@1.1001:SettlementApprovedAt">
    <vt:lpwstr/>
  </property>
  <property fmtid="{D5CDD505-2E9C-101B-9397-08002B2CF9AE}" pid="154" name="FSC#COOELAK@1.1001:BaseNumber">
    <vt:lpwstr/>
  </property>
  <property fmtid="{D5CDD505-2E9C-101B-9397-08002B2CF9AE}" pid="155" name="FSC#COOELAK@1.1001:CurrentUserRolePos">
    <vt:lpwstr>Sachbearbeitung</vt:lpwstr>
  </property>
  <property fmtid="{D5CDD505-2E9C-101B-9397-08002B2CF9AE}" pid="156" name="FSC#COOELAK@1.1001:CurrentUserEmail">
    <vt:lpwstr>Kathrin.Melzl@lfst.bayern.de</vt:lpwstr>
  </property>
  <property fmtid="{D5CDD505-2E9C-101B-9397-08002B2CF9AE}" pid="157" name="FSC#ELAKGOV@1.1001:PersonalSubjGender">
    <vt:lpwstr/>
  </property>
  <property fmtid="{D5CDD505-2E9C-101B-9397-08002B2CF9AE}" pid="158" name="FSC#ELAKGOV@1.1001:PersonalSubjFirstName">
    <vt:lpwstr/>
  </property>
  <property fmtid="{D5CDD505-2E9C-101B-9397-08002B2CF9AE}" pid="159" name="FSC#ELAKGOV@1.1001:PersonalSubjSurName">
    <vt:lpwstr/>
  </property>
  <property fmtid="{D5CDD505-2E9C-101B-9397-08002B2CF9AE}" pid="160" name="FSC#ELAKGOV@1.1001:PersonalSubjSalutation">
    <vt:lpwstr/>
  </property>
  <property fmtid="{D5CDD505-2E9C-101B-9397-08002B2CF9AE}" pid="161" name="FSC#ELAKGOV@1.1001:PersonalSubjAddress">
    <vt:lpwstr/>
  </property>
  <property fmtid="{D5CDD505-2E9C-101B-9397-08002B2CF9AE}" pid="162" name="FSC#ATSTATECFG@1.1001:Office">
    <vt:lpwstr/>
  </property>
  <property fmtid="{D5CDD505-2E9C-101B-9397-08002B2CF9AE}" pid="163" name="FSC#ATSTATECFG@1.1001:Agent">
    <vt:lpwstr/>
  </property>
  <property fmtid="{D5CDD505-2E9C-101B-9397-08002B2CF9AE}" pid="164" name="FSC#ATSTATECFG@1.1001:AgentPhone">
    <vt:lpwstr/>
  </property>
  <property fmtid="{D5CDD505-2E9C-101B-9397-08002B2CF9AE}" pid="165" name="FSC#ATSTATECFG@1.1001:DepartmentFax">
    <vt:lpwstr/>
  </property>
  <property fmtid="{D5CDD505-2E9C-101B-9397-08002B2CF9AE}" pid="166" name="FSC#ATSTATECFG@1.1001:DepartmentEmail">
    <vt:lpwstr/>
  </property>
  <property fmtid="{D5CDD505-2E9C-101B-9397-08002B2CF9AE}" pid="167" name="FSC#ATSTATECFG@1.1001:SubfileDate">
    <vt:lpwstr/>
  </property>
  <property fmtid="{D5CDD505-2E9C-101B-9397-08002B2CF9AE}" pid="168" name="FSC#ATSTATECFG@1.1001:SubfileSubject">
    <vt:lpwstr/>
  </property>
  <property fmtid="{D5CDD505-2E9C-101B-9397-08002B2CF9AE}" pid="169" name="FSC#ATSTATECFG@1.1001:DepartmentZipCode">
    <vt:lpwstr/>
  </property>
  <property fmtid="{D5CDD505-2E9C-101B-9397-08002B2CF9AE}" pid="170" name="FSC#ATSTATECFG@1.1001:DepartmentCountry">
    <vt:lpwstr/>
  </property>
  <property fmtid="{D5CDD505-2E9C-101B-9397-08002B2CF9AE}" pid="171" name="FSC#ATSTATECFG@1.1001:DepartmentCity">
    <vt:lpwstr/>
  </property>
  <property fmtid="{D5CDD505-2E9C-101B-9397-08002B2CF9AE}" pid="172" name="FSC#ATSTATECFG@1.1001:DepartmentStreet">
    <vt:lpwstr/>
  </property>
  <property fmtid="{D5CDD505-2E9C-101B-9397-08002B2CF9AE}" pid="173" name="FSC#CCAPRECONFIGG@15.1001:DepartmentON">
    <vt:lpwstr/>
  </property>
  <property fmtid="{D5CDD505-2E9C-101B-9397-08002B2CF9AE}" pid="174" name="FSC#CCAPRECONFIGG@15.1001:DepartmentWebsite">
    <vt:lpwstr/>
  </property>
  <property fmtid="{D5CDD505-2E9C-101B-9397-08002B2CF9AE}" pid="175" name="FSC#ATSTATECFG@1.1001:DepartmentDVR">
    <vt:lpwstr/>
  </property>
  <property fmtid="{D5CDD505-2E9C-101B-9397-08002B2CF9AE}" pid="176" name="FSC#ATSTATECFG@1.1001:DepartmentUID">
    <vt:lpwstr/>
  </property>
  <property fmtid="{D5CDD505-2E9C-101B-9397-08002B2CF9AE}" pid="177" name="FSC#ATSTATECFG@1.1001:SubfileReference">
    <vt:lpwstr/>
  </property>
  <property fmtid="{D5CDD505-2E9C-101B-9397-08002B2CF9AE}" pid="178" name="FSC#ATSTATECFG@1.1001:Clause">
    <vt:lpwstr/>
  </property>
  <property fmtid="{D5CDD505-2E9C-101B-9397-08002B2CF9AE}" pid="179" name="FSC#ATSTATECFG@1.1001:ApprovedSignature">
    <vt:lpwstr/>
  </property>
  <property fmtid="{D5CDD505-2E9C-101B-9397-08002B2CF9AE}" pid="180" name="FSC#ATSTATECFG@1.1001:BankAccount">
    <vt:lpwstr/>
  </property>
  <property fmtid="{D5CDD505-2E9C-101B-9397-08002B2CF9AE}" pid="181" name="FSC#ATSTATECFG@1.1001:BankAccountOwner">
    <vt:lpwstr/>
  </property>
  <property fmtid="{D5CDD505-2E9C-101B-9397-08002B2CF9AE}" pid="182" name="FSC#ATSTATECFG@1.1001:BankInstitute">
    <vt:lpwstr/>
  </property>
  <property fmtid="{D5CDD505-2E9C-101B-9397-08002B2CF9AE}" pid="183" name="FSC#ATSTATECFG@1.1001:BankAccountID">
    <vt:lpwstr/>
  </property>
  <property fmtid="{D5CDD505-2E9C-101B-9397-08002B2CF9AE}" pid="184" name="FSC#ATSTATECFG@1.1001:BankAccountIBAN">
    <vt:lpwstr/>
  </property>
  <property fmtid="{D5CDD505-2E9C-101B-9397-08002B2CF9AE}" pid="185" name="FSC#ATSTATECFG@1.1001:BankAccountBIC">
    <vt:lpwstr/>
  </property>
  <property fmtid="{D5CDD505-2E9C-101B-9397-08002B2CF9AE}" pid="186" name="FSC#ATSTATECFG@1.1001:BankName">
    <vt:lpwstr/>
  </property>
  <property fmtid="{D5CDD505-2E9C-101B-9397-08002B2CF9AE}" pid="187" name="FSC#COOELAK@1.1001:ObjectAddressees">
    <vt:lpwstr/>
  </property>
  <property fmtid="{D5CDD505-2E9C-101B-9397-08002B2CF9AE}" pid="188" name="FSC#COOELAK@1.1001:replyreference">
    <vt:lpwstr/>
  </property>
  <property fmtid="{D5CDD505-2E9C-101B-9397-08002B2CF9AE}" pid="189" name="FSC#COOELAK@1.1001:OfficeHours">
    <vt:lpwstr/>
  </property>
  <property fmtid="{D5CDD505-2E9C-101B-9397-08002B2CF9AE}" pid="190" name="FSC#COOELAK@1.1001:FileRefOULong">
    <vt:lpwstr/>
  </property>
  <property fmtid="{D5CDD505-2E9C-101B-9397-08002B2CF9AE}" pid="191" name="FSC#FSCGOVDE@1.1001:FileRefOUEmail">
    <vt:lpwstr/>
  </property>
  <property fmtid="{D5CDD505-2E9C-101B-9397-08002B2CF9AE}" pid="192" name="FSC#FSCGOVDE@1.1001:ProcedureReference">
    <vt:lpwstr/>
  </property>
  <property fmtid="{D5CDD505-2E9C-101B-9397-08002B2CF9AE}" pid="193" name="FSC#FSCGOVDE@1.1001:FileSubject">
    <vt:lpwstr/>
  </property>
  <property fmtid="{D5CDD505-2E9C-101B-9397-08002B2CF9AE}" pid="194" name="FSC#FSCGOVDE@1.1001:ProcedureSubject">
    <vt:lpwstr/>
  </property>
  <property fmtid="{D5CDD505-2E9C-101B-9397-08002B2CF9AE}" pid="195" name="FSC#FSCGOVDE@1.1001:SignFinalVersionBy">
    <vt:lpwstr/>
  </property>
  <property fmtid="{D5CDD505-2E9C-101B-9397-08002B2CF9AE}" pid="196" name="FSC#FSCGOVDE@1.1001:SignFinalVersionAt">
    <vt:lpwstr/>
  </property>
  <property fmtid="{D5CDD505-2E9C-101B-9397-08002B2CF9AE}" pid="197" name="FSC#FSCGOVDE@1.1001:ProcedureRefBarCode">
    <vt:lpwstr/>
  </property>
  <property fmtid="{D5CDD505-2E9C-101B-9397-08002B2CF9AE}" pid="198" name="FSC#FSCGOVDE@1.1001:FileAddSubj">
    <vt:lpwstr/>
  </property>
  <property fmtid="{D5CDD505-2E9C-101B-9397-08002B2CF9AE}" pid="199" name="FSC#FSCGOVDE@1.1001:DocumentSubj">
    <vt:lpwstr/>
  </property>
  <property fmtid="{D5CDD505-2E9C-101B-9397-08002B2CF9AE}" pid="200" name="FSC#FSCGOVDE@1.1001:FileRel">
    <vt:lpwstr/>
  </property>
  <property fmtid="{D5CDD505-2E9C-101B-9397-08002B2CF9AE}" pid="201" name="FSC#DEPRECONFIG@15.1001:DocumentTitle">
    <vt:lpwstr/>
  </property>
  <property fmtid="{D5CDD505-2E9C-101B-9397-08002B2CF9AE}" pid="202" name="FSC#DEPRECONFIG@15.1001:ProcedureTitle">
    <vt:lpwstr/>
  </property>
  <property fmtid="{D5CDD505-2E9C-101B-9397-08002B2CF9AE}" pid="203" name="FSC#DEPRECONFIG@15.1001:AuthorTitle">
    <vt:lpwstr/>
  </property>
  <property fmtid="{D5CDD505-2E9C-101B-9397-08002B2CF9AE}" pid="204" name="FSC#DEPRECONFIG@15.1001:AuthorSalution">
    <vt:lpwstr>Frau</vt:lpwstr>
  </property>
  <property fmtid="{D5CDD505-2E9C-101B-9397-08002B2CF9AE}" pid="205" name="FSC#DEPRECONFIG@15.1001:AuthorName">
    <vt:lpwstr>Anna-Lena Kienberger</vt:lpwstr>
  </property>
  <property fmtid="{D5CDD505-2E9C-101B-9397-08002B2CF9AE}" pid="206" name="FSC#DEPRECONFIG@15.1001:AuthorMail">
    <vt:lpwstr>Anna-Lena.Kienberger@lfst.bayern.de</vt:lpwstr>
  </property>
  <property fmtid="{D5CDD505-2E9C-101B-9397-08002B2CF9AE}" pid="207" name="FSC#DEPRECONFIG@15.1001:AuthorTelephone">
    <vt:lpwstr>(089) 9991-1201</vt:lpwstr>
  </property>
  <property fmtid="{D5CDD505-2E9C-101B-9397-08002B2CF9AE}" pid="208" name="FSC#DEPRECONFIG@15.1001:AuthorFax">
    <vt:lpwstr>(089) 9991-491201</vt:lpwstr>
  </property>
  <property fmtid="{D5CDD505-2E9C-101B-9397-08002B2CF9AE}" pid="209" name="FSC#DEPRECONFIG@15.1001:AuthorOE">
    <vt:lpwstr>St11 (Referat St 11)</vt:lpwstr>
  </property>
  <property fmtid="{D5CDD505-2E9C-101B-9397-08002B2CF9AE}" pid="210" name="FSC#COOSYSTEM@1.1:Container">
    <vt:lpwstr>COO.4006.103.5.6974209</vt:lpwstr>
  </property>
  <property fmtid="{D5CDD505-2E9C-101B-9397-08002B2CF9AE}" pid="211" name="FSC#FSCFOLIO@1.1001:docpropproject">
    <vt:lpwstr/>
  </property>
  <property fmtid="{D5CDD505-2E9C-101B-9397-08002B2CF9AE}" pid="212" name="ContentTypeId">
    <vt:lpwstr>0x01010028A7E2C394FBA048BFCA6C28C0F6049D</vt:lpwstr>
  </property>
</Properties>
</file>